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media/image24.jpg" ContentType="image/png"/>
  <Override PartName="/ppt/media/image38.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1"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3" r:id="rId23"/>
    <p:sldId id="282" r:id="rId24"/>
    <p:sldId id="258" r:id="rId25"/>
    <p:sldId id="259"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1/14/2018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1/14/2018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1/14/2018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1/14/2018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1/14/2018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1/14/2018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1/14/2018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1/14/2018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1/14/2018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1/14/2018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1/14/2018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1/14/2018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1/14/2018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1/14/2018</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1/14/2018</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9854" y="2373681"/>
            <a:ext cx="10811036" cy="2971051"/>
          </a:xfrm>
        </p:spPr>
        <p:txBody>
          <a:bodyPr/>
          <a:lstStyle/>
          <a:p>
            <a:pPr algn="ctr"/>
            <a:r>
              <a:rPr lang="en-US" sz="6000" dirty="0"/>
              <a:t>SC Young Adult Book </a:t>
            </a:r>
            <a:r>
              <a:rPr lang="en-US" sz="6000" dirty="0" smtClean="0"/>
              <a:t>Award</a:t>
            </a:r>
            <a:br>
              <a:rPr lang="en-US" sz="6000" dirty="0" smtClean="0"/>
            </a:br>
            <a:endParaRPr lang="en-US" sz="6000" dirty="0"/>
          </a:p>
        </p:txBody>
      </p:sp>
      <p:pic>
        <p:nvPicPr>
          <p:cNvPr id="4" name="Picture 3" descr="yaba large.gif"/>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324273" y="281175"/>
            <a:ext cx="3096986" cy="3052743"/>
          </a:xfrm>
          <a:prstGeom prst="rect">
            <a:avLst/>
          </a:prstGeom>
        </p:spPr>
      </p:pic>
      <p:sp>
        <p:nvSpPr>
          <p:cNvPr id="5" name="TextBox 4"/>
          <p:cNvSpPr txBox="1"/>
          <p:nvPr/>
        </p:nvSpPr>
        <p:spPr>
          <a:xfrm>
            <a:off x="2665930" y="4971244"/>
            <a:ext cx="9272788" cy="1107996"/>
          </a:xfrm>
          <a:prstGeom prst="rect">
            <a:avLst/>
          </a:prstGeom>
          <a:noFill/>
        </p:spPr>
        <p:txBody>
          <a:bodyPr wrap="square" rtlCol="0">
            <a:spAutoFit/>
          </a:bodyPr>
          <a:lstStyle/>
          <a:p>
            <a:r>
              <a:rPr lang="en-US" sz="6600" dirty="0"/>
              <a:t>2018-2019 Nominees</a:t>
            </a:r>
          </a:p>
        </p:txBody>
      </p:sp>
      <p:sp>
        <p:nvSpPr>
          <p:cNvPr id="6" name="TextBox 5"/>
          <p:cNvSpPr txBox="1"/>
          <p:nvPr/>
        </p:nvSpPr>
        <p:spPr>
          <a:xfrm>
            <a:off x="3760631" y="6074881"/>
            <a:ext cx="8693239" cy="646331"/>
          </a:xfrm>
          <a:prstGeom prst="rect">
            <a:avLst/>
          </a:prstGeom>
          <a:noFill/>
        </p:spPr>
        <p:txBody>
          <a:bodyPr wrap="square" rtlCol="0">
            <a:spAutoFit/>
          </a:bodyPr>
          <a:lstStyle/>
          <a:p>
            <a:r>
              <a:rPr lang="en-US" dirty="0">
                <a:solidFill>
                  <a:srgbClr val="FFC000"/>
                </a:solidFill>
              </a:rPr>
              <a:t>Book summaries and images courtesy of</a:t>
            </a:r>
            <a:r>
              <a:rPr lang="en-US" dirty="0" smtClean="0">
                <a:solidFill>
                  <a:srgbClr val="FFC000"/>
                </a:solidFill>
              </a:rPr>
              <a:t>: </a:t>
            </a:r>
            <a:r>
              <a:rPr lang="en-US" dirty="0" err="1" smtClean="0">
                <a:solidFill>
                  <a:srgbClr val="FFC000"/>
                </a:solidFill>
              </a:rPr>
              <a:t>NoveList</a:t>
            </a:r>
            <a:r>
              <a:rPr lang="en-US" dirty="0" smtClean="0">
                <a:solidFill>
                  <a:srgbClr val="FFC000"/>
                </a:solidFill>
              </a:rPr>
              <a:t> Plus database in DISCUS</a:t>
            </a:r>
            <a:endParaRPr lang="en-US" dirty="0">
              <a:solidFill>
                <a:srgbClr val="FFC000"/>
              </a:solidFill>
            </a:endParaRPr>
          </a:p>
          <a:p>
            <a:endParaRPr lang="en-US" dirty="0"/>
          </a:p>
        </p:txBody>
      </p:sp>
      <p:sp>
        <p:nvSpPr>
          <p:cNvPr id="7" name="TextBox 6"/>
          <p:cNvSpPr txBox="1"/>
          <p:nvPr/>
        </p:nvSpPr>
        <p:spPr>
          <a:xfrm>
            <a:off x="7315200" y="6448369"/>
            <a:ext cx="4873772" cy="646331"/>
          </a:xfrm>
          <a:prstGeom prst="rect">
            <a:avLst/>
          </a:prstGeom>
          <a:noFill/>
        </p:spPr>
        <p:txBody>
          <a:bodyPr wrap="square" rtlCol="0">
            <a:spAutoFit/>
          </a:bodyPr>
          <a:lstStyle/>
          <a:p>
            <a:r>
              <a:rPr lang="en-US" dirty="0" smtClean="0">
                <a:solidFill>
                  <a:srgbClr val="FFC000"/>
                </a:solidFill>
              </a:rPr>
              <a:t>QR codes provide links to audio </a:t>
            </a:r>
            <a:r>
              <a:rPr lang="en-US" dirty="0" err="1" smtClean="0">
                <a:solidFill>
                  <a:srgbClr val="FFC000"/>
                </a:solidFill>
              </a:rPr>
              <a:t>booktalks</a:t>
            </a:r>
            <a:endParaRPr lang="en-US" dirty="0">
              <a:solidFill>
                <a:srgbClr val="FFC000"/>
              </a:solidFill>
            </a:endParaRPr>
          </a:p>
          <a:p>
            <a:endParaRPr lang="en-US" dirty="0"/>
          </a:p>
        </p:txBody>
      </p:sp>
    </p:spTree>
    <p:extLst>
      <p:ext uri="{BB962C8B-B14F-4D97-AF65-F5344CB8AC3E}">
        <p14:creationId xmlns:p14="http://schemas.microsoft.com/office/powerpoint/2010/main" val="18424063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215" y="560099"/>
            <a:ext cx="6979338" cy="1667946"/>
          </a:xfrm>
        </p:spPr>
        <p:txBody>
          <a:bodyPr>
            <a:normAutofit/>
          </a:bodyPr>
          <a:lstStyle/>
          <a:p>
            <a:r>
              <a:rPr lang="en-US" sz="4400" dirty="0" smtClean="0"/>
              <a:t>The Radius of Us</a:t>
            </a:r>
            <a:r>
              <a:rPr lang="en-US" dirty="0" smtClean="0"/>
              <a:t/>
            </a:r>
            <a:br>
              <a:rPr lang="en-US" dirty="0" smtClean="0"/>
            </a:br>
            <a:r>
              <a:rPr lang="en-US" sz="3600" dirty="0" smtClean="0"/>
              <a:t>by Marie Marquardt</a:t>
            </a:r>
            <a:endParaRPr lang="en-US" sz="3600" dirty="0"/>
          </a:p>
        </p:txBody>
      </p:sp>
      <p:pic>
        <p:nvPicPr>
          <p:cNvPr id="5" name="Picture Placeholder 4"/>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6947699" y="136428"/>
            <a:ext cx="4394716" cy="6585142"/>
          </a:xfrm>
        </p:spPr>
      </p:pic>
      <p:sp>
        <p:nvSpPr>
          <p:cNvPr id="4" name="Text Placeholder 3"/>
          <p:cNvSpPr>
            <a:spLocks noGrp="1"/>
          </p:cNvSpPr>
          <p:nvPr>
            <p:ph type="body" sz="half" idx="2"/>
          </p:nvPr>
        </p:nvSpPr>
        <p:spPr>
          <a:xfrm>
            <a:off x="1236374" y="2409079"/>
            <a:ext cx="5667721" cy="3516365"/>
          </a:xfrm>
        </p:spPr>
        <p:txBody>
          <a:bodyPr>
            <a:noAutofit/>
          </a:bodyPr>
          <a:lstStyle/>
          <a:p>
            <a:pPr algn="r"/>
            <a:r>
              <a:rPr lang="en-US" sz="2400" dirty="0"/>
              <a:t>Told in alternating voices, follows the growing relationship of two teenaged victims of violence who are struggling to overcome trauma and help each other cope.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890" y="5828634"/>
            <a:ext cx="892936" cy="892936"/>
          </a:xfrm>
          <a:prstGeom prst="rect">
            <a:avLst/>
          </a:prstGeom>
        </p:spPr>
      </p:pic>
    </p:spTree>
    <p:extLst>
      <p:ext uri="{BB962C8B-B14F-4D97-AF65-F5344CB8AC3E}">
        <p14:creationId xmlns:p14="http://schemas.microsoft.com/office/powerpoint/2010/main" val="38222524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215" y="560099"/>
            <a:ext cx="6979338" cy="1667946"/>
          </a:xfrm>
        </p:spPr>
        <p:txBody>
          <a:bodyPr>
            <a:normAutofit/>
          </a:bodyPr>
          <a:lstStyle/>
          <a:p>
            <a:r>
              <a:rPr lang="en-US" sz="4400" dirty="0" smtClean="0"/>
              <a:t>The Rains</a:t>
            </a:r>
            <a:r>
              <a:rPr lang="en-US" dirty="0" smtClean="0"/>
              <a:t/>
            </a:r>
            <a:br>
              <a:rPr lang="en-US" dirty="0" smtClean="0"/>
            </a:br>
            <a:r>
              <a:rPr lang="en-US" sz="3600" dirty="0" smtClean="0"/>
              <a:t>by Gregg Hurwitz</a:t>
            </a:r>
            <a:endParaRPr lang="en-US" sz="3600" dirty="0"/>
          </a:p>
        </p:txBody>
      </p:sp>
      <p:pic>
        <p:nvPicPr>
          <p:cNvPr id="5" name="Picture Placeholder 4"/>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6961563" y="136428"/>
            <a:ext cx="4366988" cy="6585142"/>
          </a:xfrm>
        </p:spPr>
      </p:pic>
      <p:sp>
        <p:nvSpPr>
          <p:cNvPr id="4" name="Text Placeholder 3"/>
          <p:cNvSpPr>
            <a:spLocks noGrp="1"/>
          </p:cNvSpPr>
          <p:nvPr>
            <p:ph type="body" sz="half" idx="2"/>
          </p:nvPr>
        </p:nvSpPr>
        <p:spPr>
          <a:xfrm>
            <a:off x="1236374" y="2409079"/>
            <a:ext cx="5667721" cy="3516365"/>
          </a:xfrm>
        </p:spPr>
        <p:txBody>
          <a:bodyPr>
            <a:noAutofit/>
          </a:bodyPr>
          <a:lstStyle/>
          <a:p>
            <a:pPr algn="r"/>
            <a:r>
              <a:rPr lang="en-US" sz="2400" dirty="0"/>
              <a:t>When the adults in Creek's Cause turn into ferocious, inhuman beings, Chance Rain and his older brother, Patrick, take refuge with other kids at the school, where they work to find the source of the plague.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870" y="5608226"/>
            <a:ext cx="996504" cy="996504"/>
          </a:xfrm>
          <a:prstGeom prst="rect">
            <a:avLst/>
          </a:prstGeom>
        </p:spPr>
      </p:pic>
    </p:spTree>
    <p:extLst>
      <p:ext uri="{BB962C8B-B14F-4D97-AF65-F5344CB8AC3E}">
        <p14:creationId xmlns:p14="http://schemas.microsoft.com/office/powerpoint/2010/main" val="3224488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215" y="560099"/>
            <a:ext cx="6979338" cy="1667946"/>
          </a:xfrm>
        </p:spPr>
        <p:txBody>
          <a:bodyPr>
            <a:normAutofit fontScale="90000"/>
          </a:bodyPr>
          <a:lstStyle/>
          <a:p>
            <a:r>
              <a:rPr lang="en-US" sz="4900" dirty="0" smtClean="0"/>
              <a:t>Sachiko: A Nagasaki bomb survivor’s story</a:t>
            </a:r>
            <a:r>
              <a:rPr lang="en-US" dirty="0" smtClean="0"/>
              <a:t/>
            </a:r>
            <a:br>
              <a:rPr lang="en-US" dirty="0" smtClean="0"/>
            </a:br>
            <a:r>
              <a:rPr lang="en-US" sz="4000" dirty="0" smtClean="0"/>
              <a:t>by Caren </a:t>
            </a:r>
            <a:r>
              <a:rPr lang="en-US" sz="4000" dirty="0" err="1" smtClean="0"/>
              <a:t>Stelson</a:t>
            </a:r>
            <a:endParaRPr lang="en-US" sz="4000" dirty="0"/>
          </a:p>
        </p:txBody>
      </p:sp>
      <p:pic>
        <p:nvPicPr>
          <p:cNvPr id="5" name="Picture Placeholder 4"/>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6961563" y="716797"/>
            <a:ext cx="4366988" cy="5424403"/>
          </a:xfrm>
        </p:spPr>
      </p:pic>
      <p:sp>
        <p:nvSpPr>
          <p:cNvPr id="4" name="Text Placeholder 3"/>
          <p:cNvSpPr>
            <a:spLocks noGrp="1"/>
          </p:cNvSpPr>
          <p:nvPr>
            <p:ph type="body" sz="half" idx="2"/>
          </p:nvPr>
        </p:nvSpPr>
        <p:spPr>
          <a:xfrm>
            <a:off x="1236374" y="2409079"/>
            <a:ext cx="5667721" cy="3516365"/>
          </a:xfrm>
        </p:spPr>
        <p:txBody>
          <a:bodyPr>
            <a:noAutofit/>
          </a:bodyPr>
          <a:lstStyle/>
          <a:p>
            <a:pPr algn="r"/>
            <a:r>
              <a:rPr lang="en-US" sz="2400" dirty="0"/>
              <a:t>Tells the story of the atomic bombing of Nagasaki through the eyes of Sachiko </a:t>
            </a:r>
            <a:r>
              <a:rPr lang="en-US" sz="2400" dirty="0" err="1"/>
              <a:t>Yasui</a:t>
            </a:r>
            <a:r>
              <a:rPr lang="en-US" sz="2400" dirty="0"/>
              <a:t>, who was six when the devastation was wrought, describing her experiences in the aftermath of the attack as well as her long journey to find peace.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215" y="5707611"/>
            <a:ext cx="867178" cy="867178"/>
          </a:xfrm>
          <a:prstGeom prst="rect">
            <a:avLst/>
          </a:prstGeom>
        </p:spPr>
      </p:pic>
    </p:spTree>
    <p:extLst>
      <p:ext uri="{BB962C8B-B14F-4D97-AF65-F5344CB8AC3E}">
        <p14:creationId xmlns:p14="http://schemas.microsoft.com/office/powerpoint/2010/main" val="6027047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215" y="560099"/>
            <a:ext cx="6979338" cy="1667946"/>
          </a:xfrm>
        </p:spPr>
        <p:txBody>
          <a:bodyPr>
            <a:normAutofit/>
          </a:bodyPr>
          <a:lstStyle/>
          <a:p>
            <a:r>
              <a:rPr lang="en-US" sz="4400" dirty="0" smtClean="0"/>
              <a:t>The Safest Lies</a:t>
            </a:r>
            <a:r>
              <a:rPr lang="en-US" dirty="0" smtClean="0"/>
              <a:t/>
            </a:r>
            <a:br>
              <a:rPr lang="en-US" dirty="0" smtClean="0"/>
            </a:br>
            <a:r>
              <a:rPr lang="en-US" sz="3600" dirty="0" smtClean="0"/>
              <a:t>by Megan Miranda</a:t>
            </a:r>
            <a:endParaRPr lang="en-US" sz="3600" dirty="0"/>
          </a:p>
        </p:txBody>
      </p:sp>
      <p:pic>
        <p:nvPicPr>
          <p:cNvPr id="5" name="Picture Placeholder 4"/>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6975426" y="136428"/>
            <a:ext cx="4339261" cy="6585142"/>
          </a:xfrm>
        </p:spPr>
      </p:pic>
      <p:sp>
        <p:nvSpPr>
          <p:cNvPr id="4" name="Text Placeholder 3"/>
          <p:cNvSpPr>
            <a:spLocks noGrp="1"/>
          </p:cNvSpPr>
          <p:nvPr>
            <p:ph type="body" sz="half" idx="2"/>
          </p:nvPr>
        </p:nvSpPr>
        <p:spPr>
          <a:xfrm>
            <a:off x="1236374" y="2409079"/>
            <a:ext cx="5667721" cy="3516365"/>
          </a:xfrm>
        </p:spPr>
        <p:txBody>
          <a:bodyPr>
            <a:noAutofit/>
          </a:bodyPr>
          <a:lstStyle/>
          <a:p>
            <a:pPr algn="r"/>
            <a:r>
              <a:rPr lang="en-US" sz="2400" dirty="0"/>
              <a:t>When Kelsey's agoraphobic mother disappears after years of claiming the kidnappers she escaped from were coming back for her, Kelsey quickly discovers that her mother isn't who she thought she was -- and she's not the abductor's only target.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548" y="5925444"/>
            <a:ext cx="781246" cy="781246"/>
          </a:xfrm>
          <a:prstGeom prst="rect">
            <a:avLst/>
          </a:prstGeom>
        </p:spPr>
      </p:pic>
    </p:spTree>
    <p:extLst>
      <p:ext uri="{BB962C8B-B14F-4D97-AF65-F5344CB8AC3E}">
        <p14:creationId xmlns:p14="http://schemas.microsoft.com/office/powerpoint/2010/main" val="41641942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908" y="560099"/>
            <a:ext cx="5306095" cy="1667946"/>
          </a:xfrm>
        </p:spPr>
        <p:txBody>
          <a:bodyPr>
            <a:normAutofit/>
          </a:bodyPr>
          <a:lstStyle/>
          <a:p>
            <a:r>
              <a:rPr lang="en-US" sz="4400" dirty="0" smtClean="0"/>
              <a:t>Salt to the Sea</a:t>
            </a:r>
            <a:r>
              <a:rPr lang="en-US" dirty="0" smtClean="0"/>
              <a:t/>
            </a:r>
            <a:br>
              <a:rPr lang="en-US" dirty="0" smtClean="0"/>
            </a:br>
            <a:r>
              <a:rPr lang="en-US" sz="3600" dirty="0" smtClean="0"/>
              <a:t>by </a:t>
            </a:r>
            <a:r>
              <a:rPr lang="en-US" sz="3600" dirty="0" err="1" smtClean="0"/>
              <a:t>Ruta</a:t>
            </a:r>
            <a:r>
              <a:rPr lang="en-US" sz="3600" dirty="0" smtClean="0"/>
              <a:t> </a:t>
            </a:r>
            <a:r>
              <a:rPr lang="en-US" sz="3600" dirty="0" err="1" smtClean="0"/>
              <a:t>Sepetys</a:t>
            </a:r>
            <a:endParaRPr lang="en-US" sz="3600" dirty="0"/>
          </a:p>
        </p:txBody>
      </p:sp>
      <p:pic>
        <p:nvPicPr>
          <p:cNvPr id="5" name="Picture Placeholder 4"/>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6975426" y="174553"/>
            <a:ext cx="4339261" cy="6508891"/>
          </a:xfrm>
        </p:spPr>
      </p:pic>
      <p:sp>
        <p:nvSpPr>
          <p:cNvPr id="4" name="Text Placeholder 3"/>
          <p:cNvSpPr>
            <a:spLocks noGrp="1"/>
          </p:cNvSpPr>
          <p:nvPr>
            <p:ph type="body" sz="half" idx="2"/>
          </p:nvPr>
        </p:nvSpPr>
        <p:spPr>
          <a:xfrm>
            <a:off x="1236374" y="2409079"/>
            <a:ext cx="5667721" cy="3516365"/>
          </a:xfrm>
        </p:spPr>
        <p:txBody>
          <a:bodyPr>
            <a:noAutofit/>
          </a:bodyPr>
          <a:lstStyle/>
          <a:p>
            <a:pPr algn="r"/>
            <a:r>
              <a:rPr lang="en-US" sz="2400" dirty="0"/>
              <a:t>Titanic. Lusitania. Wilhelm </a:t>
            </a:r>
            <a:r>
              <a:rPr lang="en-US" sz="2400" dirty="0" err="1"/>
              <a:t>Gustloff</a:t>
            </a:r>
            <a:r>
              <a:rPr lang="en-US" sz="2400" dirty="0"/>
              <a:t>. All major maritime disasters, yet the last is virtually unknown. </a:t>
            </a:r>
            <a:r>
              <a:rPr lang="en-US" sz="2400" dirty="0" err="1"/>
              <a:t>Ruta</a:t>
            </a:r>
            <a:r>
              <a:rPr lang="en-US" sz="2400" dirty="0"/>
              <a:t> </a:t>
            </a:r>
            <a:r>
              <a:rPr lang="en-US" sz="2400" dirty="0" err="1"/>
              <a:t>Sepetys</a:t>
            </a:r>
            <a:r>
              <a:rPr lang="en-US" sz="2400" dirty="0"/>
              <a:t> changes that in her gripping historical novel. Told in short snippets, </a:t>
            </a:r>
            <a:r>
              <a:rPr lang="en-US" sz="2400" i="1" dirty="0"/>
              <a:t>Salt to the Sea </a:t>
            </a:r>
            <a:r>
              <a:rPr lang="en-US" sz="2400" dirty="0"/>
              <a:t>rotates among four narrators attempting to escape various tragedies in 1945 Europe.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109" y="5790127"/>
            <a:ext cx="841420" cy="841420"/>
          </a:xfrm>
          <a:prstGeom prst="rect">
            <a:avLst/>
          </a:prstGeom>
        </p:spPr>
      </p:pic>
    </p:spTree>
    <p:extLst>
      <p:ext uri="{BB962C8B-B14F-4D97-AF65-F5344CB8AC3E}">
        <p14:creationId xmlns:p14="http://schemas.microsoft.com/office/powerpoint/2010/main" val="1661279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908" y="560099"/>
            <a:ext cx="5306095" cy="1667946"/>
          </a:xfrm>
        </p:spPr>
        <p:txBody>
          <a:bodyPr>
            <a:normAutofit/>
          </a:bodyPr>
          <a:lstStyle/>
          <a:p>
            <a:r>
              <a:rPr lang="en-US" sz="4400" dirty="0" smtClean="0"/>
              <a:t>Scythe</a:t>
            </a:r>
            <a:br>
              <a:rPr lang="en-US" sz="4400" dirty="0" smtClean="0"/>
            </a:br>
            <a:r>
              <a:rPr lang="en-US" sz="3600" dirty="0" smtClean="0"/>
              <a:t>by Neal </a:t>
            </a:r>
            <a:r>
              <a:rPr lang="en-US" sz="3600" dirty="0" err="1" smtClean="0"/>
              <a:t>Shusterman</a:t>
            </a:r>
            <a:endParaRPr lang="en-US" sz="3600" dirty="0"/>
          </a:p>
        </p:txBody>
      </p:sp>
      <p:pic>
        <p:nvPicPr>
          <p:cNvPr id="5" name="Picture Placeholder 4"/>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6993697" y="174553"/>
            <a:ext cx="4302719" cy="6508891"/>
          </a:xfrm>
        </p:spPr>
      </p:pic>
      <p:sp>
        <p:nvSpPr>
          <p:cNvPr id="4" name="Text Placeholder 3"/>
          <p:cNvSpPr>
            <a:spLocks noGrp="1"/>
          </p:cNvSpPr>
          <p:nvPr>
            <p:ph type="body" sz="half" idx="2"/>
          </p:nvPr>
        </p:nvSpPr>
        <p:spPr>
          <a:xfrm>
            <a:off x="1236374" y="2409079"/>
            <a:ext cx="5667721" cy="3516365"/>
          </a:xfrm>
        </p:spPr>
        <p:txBody>
          <a:bodyPr>
            <a:noAutofit/>
          </a:bodyPr>
          <a:lstStyle/>
          <a:p>
            <a:pPr algn="r"/>
            <a:r>
              <a:rPr lang="en-US" sz="2400" dirty="0"/>
              <a:t>In a world where disease has been eliminated, the only way to die is to be randomly killed ('gleaned') by professional reapers ('scythes'). Two teens must compete with each other to become a scythe--a position neither of them wants. The one who becomes a scythe must kill the one who doesn't.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956" y="5867782"/>
            <a:ext cx="815662" cy="815662"/>
          </a:xfrm>
          <a:prstGeom prst="rect">
            <a:avLst/>
          </a:prstGeom>
        </p:spPr>
      </p:pic>
    </p:spTree>
    <p:extLst>
      <p:ext uri="{BB962C8B-B14F-4D97-AF65-F5344CB8AC3E}">
        <p14:creationId xmlns:p14="http://schemas.microsoft.com/office/powerpoint/2010/main" val="41316679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908" y="560099"/>
            <a:ext cx="5306095" cy="1667946"/>
          </a:xfrm>
        </p:spPr>
        <p:txBody>
          <a:bodyPr>
            <a:normAutofit/>
          </a:bodyPr>
          <a:lstStyle/>
          <a:p>
            <a:r>
              <a:rPr lang="en-US" sz="4400" dirty="0" smtClean="0"/>
              <a:t>The Serpent King</a:t>
            </a:r>
            <a:br>
              <a:rPr lang="en-US" sz="4400" dirty="0" smtClean="0"/>
            </a:br>
            <a:r>
              <a:rPr lang="en-US" sz="3600" dirty="0" smtClean="0"/>
              <a:t>by Jeff </a:t>
            </a:r>
            <a:r>
              <a:rPr lang="en-US" sz="3600" dirty="0" err="1" smtClean="0"/>
              <a:t>Zentner</a:t>
            </a:r>
            <a:endParaRPr lang="en-US" sz="3600" dirty="0"/>
          </a:p>
        </p:txBody>
      </p:sp>
      <p:pic>
        <p:nvPicPr>
          <p:cNvPr id="5" name="Picture Placeholder 4"/>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6993697" y="184885"/>
            <a:ext cx="4302719" cy="6488227"/>
          </a:xfrm>
        </p:spPr>
      </p:pic>
      <p:sp>
        <p:nvSpPr>
          <p:cNvPr id="4" name="Text Placeholder 3"/>
          <p:cNvSpPr>
            <a:spLocks noGrp="1"/>
          </p:cNvSpPr>
          <p:nvPr>
            <p:ph type="body" sz="half" idx="2"/>
          </p:nvPr>
        </p:nvSpPr>
        <p:spPr>
          <a:xfrm>
            <a:off x="1236374" y="2409079"/>
            <a:ext cx="5667721" cy="3516365"/>
          </a:xfrm>
        </p:spPr>
        <p:txBody>
          <a:bodyPr>
            <a:noAutofit/>
          </a:bodyPr>
          <a:lstStyle/>
          <a:p>
            <a:pPr algn="r"/>
            <a:r>
              <a:rPr lang="en-US" sz="2400" dirty="0"/>
              <a:t>The son of a Pentecostal preacher faces his personal demons as he and his two outcast friends try to make it through their senior year of high school in rural </a:t>
            </a:r>
            <a:r>
              <a:rPr lang="en-US" sz="2400" dirty="0" err="1"/>
              <a:t>Forrestville</a:t>
            </a:r>
            <a:r>
              <a:rPr lang="en-US" sz="2400" dirty="0"/>
              <a:t>, Tennessee without letting the small-town culture destroy their creative spirits and sense of self.</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077" y="5857450"/>
            <a:ext cx="815662" cy="815662"/>
          </a:xfrm>
          <a:prstGeom prst="rect">
            <a:avLst/>
          </a:prstGeom>
        </p:spPr>
      </p:pic>
    </p:spTree>
    <p:extLst>
      <p:ext uri="{BB962C8B-B14F-4D97-AF65-F5344CB8AC3E}">
        <p14:creationId xmlns:p14="http://schemas.microsoft.com/office/powerpoint/2010/main" val="4087224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908" y="560099"/>
            <a:ext cx="7392478" cy="1667946"/>
          </a:xfrm>
        </p:spPr>
        <p:txBody>
          <a:bodyPr>
            <a:normAutofit fontScale="90000"/>
          </a:bodyPr>
          <a:lstStyle/>
          <a:p>
            <a:r>
              <a:rPr lang="en-US" sz="4900" dirty="0" smtClean="0"/>
              <a:t>The Smell of Other People’s Houses</a:t>
            </a:r>
            <a:r>
              <a:rPr lang="en-US" sz="4400" dirty="0" smtClean="0"/>
              <a:t/>
            </a:r>
            <a:br>
              <a:rPr lang="en-US" sz="4400" dirty="0" smtClean="0"/>
            </a:br>
            <a:r>
              <a:rPr lang="en-US" sz="4000" dirty="0" smtClean="0"/>
              <a:t>by Bonnie-Sue Hitchcock</a:t>
            </a:r>
            <a:endParaRPr lang="en-US" sz="4000" dirty="0"/>
          </a:p>
        </p:txBody>
      </p:sp>
      <p:pic>
        <p:nvPicPr>
          <p:cNvPr id="5" name="Picture Placeholder 4"/>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7000527" y="184885"/>
            <a:ext cx="4289059" cy="6488227"/>
          </a:xfrm>
        </p:spPr>
      </p:pic>
      <p:sp>
        <p:nvSpPr>
          <p:cNvPr id="4" name="Text Placeholder 3"/>
          <p:cNvSpPr>
            <a:spLocks noGrp="1"/>
          </p:cNvSpPr>
          <p:nvPr>
            <p:ph type="body" sz="half" idx="2"/>
          </p:nvPr>
        </p:nvSpPr>
        <p:spPr>
          <a:xfrm>
            <a:off x="1236374" y="2409079"/>
            <a:ext cx="5667721" cy="3516365"/>
          </a:xfrm>
        </p:spPr>
        <p:txBody>
          <a:bodyPr>
            <a:noAutofit/>
          </a:bodyPr>
          <a:lstStyle/>
          <a:p>
            <a:pPr algn="r"/>
            <a:r>
              <a:rPr lang="en-US" sz="2400" dirty="0"/>
              <a:t>Growing up in Alaska in the 1970s isn't like growing up anywhere else: Don't think life is going to be easy. Know your place. And never talk about yourself. Four vivid voices tell intertwining stories of hardship, tragedy, wild luck, and salvation.</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871" y="5676609"/>
            <a:ext cx="996503" cy="996503"/>
          </a:xfrm>
          <a:prstGeom prst="rect">
            <a:avLst/>
          </a:prstGeom>
        </p:spPr>
      </p:pic>
    </p:spTree>
    <p:extLst>
      <p:ext uri="{BB962C8B-B14F-4D97-AF65-F5344CB8AC3E}">
        <p14:creationId xmlns:p14="http://schemas.microsoft.com/office/powerpoint/2010/main" val="13169791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908" y="560099"/>
            <a:ext cx="7392478" cy="1667946"/>
          </a:xfrm>
        </p:spPr>
        <p:txBody>
          <a:bodyPr>
            <a:normAutofit/>
          </a:bodyPr>
          <a:lstStyle/>
          <a:p>
            <a:r>
              <a:rPr lang="en-US" sz="4400" dirty="0" smtClean="0"/>
              <a:t>Starflight</a:t>
            </a:r>
            <a:br>
              <a:rPr lang="en-US" sz="4400" dirty="0" smtClean="0"/>
            </a:br>
            <a:r>
              <a:rPr lang="en-US" sz="3600" dirty="0" smtClean="0"/>
              <a:t>by Melissa Landers</a:t>
            </a:r>
            <a:endParaRPr lang="en-US" sz="3600" dirty="0"/>
          </a:p>
        </p:txBody>
      </p:sp>
      <p:pic>
        <p:nvPicPr>
          <p:cNvPr id="5" name="Picture Placeholder 4"/>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7000527" y="184885"/>
            <a:ext cx="4289059" cy="6488226"/>
          </a:xfrm>
        </p:spPr>
      </p:pic>
      <p:sp>
        <p:nvSpPr>
          <p:cNvPr id="4" name="Text Placeholder 3"/>
          <p:cNvSpPr>
            <a:spLocks noGrp="1"/>
          </p:cNvSpPr>
          <p:nvPr>
            <p:ph type="body" sz="half" idx="2"/>
          </p:nvPr>
        </p:nvSpPr>
        <p:spPr>
          <a:xfrm>
            <a:off x="1068946" y="2409079"/>
            <a:ext cx="5835149" cy="3516365"/>
          </a:xfrm>
        </p:spPr>
        <p:txBody>
          <a:bodyPr>
            <a:noAutofit/>
          </a:bodyPr>
          <a:lstStyle/>
          <a:p>
            <a:pPr algn="r"/>
            <a:r>
              <a:rPr lang="en-US" sz="2400" dirty="0"/>
              <a:t>Desperate to relocate to an off-world place where nobody cares about her humble working status or her criminal past, Solara Brooks indentures herself to a rich bully who pretends to be her servant on a starship full of eccentric crewmates after he is framed for conspiracy on Earth.</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068" y="5857449"/>
            <a:ext cx="815662" cy="815662"/>
          </a:xfrm>
          <a:prstGeom prst="rect">
            <a:avLst/>
          </a:prstGeom>
        </p:spPr>
      </p:pic>
    </p:spTree>
    <p:extLst>
      <p:ext uri="{BB962C8B-B14F-4D97-AF65-F5344CB8AC3E}">
        <p14:creationId xmlns:p14="http://schemas.microsoft.com/office/powerpoint/2010/main" val="37083293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908" y="560099"/>
            <a:ext cx="7392478" cy="1667946"/>
          </a:xfrm>
        </p:spPr>
        <p:txBody>
          <a:bodyPr>
            <a:normAutofit/>
          </a:bodyPr>
          <a:lstStyle/>
          <a:p>
            <a:r>
              <a:rPr lang="en-US" sz="4400" dirty="0" smtClean="0"/>
              <a:t>The Sun is also a Star</a:t>
            </a:r>
            <a:br>
              <a:rPr lang="en-US" sz="4400" dirty="0" smtClean="0"/>
            </a:br>
            <a:r>
              <a:rPr lang="en-US" sz="3600" dirty="0" smtClean="0"/>
              <a:t>by Nicola Yoon</a:t>
            </a:r>
            <a:endParaRPr lang="en-US" sz="3600" dirty="0"/>
          </a:p>
        </p:txBody>
      </p:sp>
      <p:pic>
        <p:nvPicPr>
          <p:cNvPr id="5" name="Picture Placeholder 4"/>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7000527" y="195184"/>
            <a:ext cx="4289059" cy="6467628"/>
          </a:xfrm>
        </p:spPr>
      </p:pic>
      <p:sp>
        <p:nvSpPr>
          <p:cNvPr id="4" name="Text Placeholder 3"/>
          <p:cNvSpPr>
            <a:spLocks noGrp="1"/>
          </p:cNvSpPr>
          <p:nvPr>
            <p:ph type="body" sz="half" idx="2"/>
          </p:nvPr>
        </p:nvSpPr>
        <p:spPr>
          <a:xfrm>
            <a:off x="1068946" y="2409079"/>
            <a:ext cx="5835149" cy="3516365"/>
          </a:xfrm>
        </p:spPr>
        <p:txBody>
          <a:bodyPr>
            <a:noAutofit/>
          </a:bodyPr>
          <a:lstStyle/>
          <a:p>
            <a:pPr algn="r"/>
            <a:r>
              <a:rPr lang="en-US" sz="2400" dirty="0"/>
              <a:t>Natasha, whose family is hours away from being deported, and Daniel, a first generation Korean American who strives to live up to his parents' expectations, unexpectedly fall in love and must determine which path they will choose in order to be together.</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881" y="5708838"/>
            <a:ext cx="953976" cy="953974"/>
          </a:xfrm>
          <a:prstGeom prst="rect">
            <a:avLst/>
          </a:prstGeom>
        </p:spPr>
      </p:pic>
    </p:spTree>
    <p:extLst>
      <p:ext uri="{BB962C8B-B14F-4D97-AF65-F5344CB8AC3E}">
        <p14:creationId xmlns:p14="http://schemas.microsoft.com/office/powerpoint/2010/main" val="28370903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573" y="727522"/>
            <a:ext cx="5212585" cy="1617163"/>
          </a:xfrm>
        </p:spPr>
        <p:txBody>
          <a:bodyPr>
            <a:normAutofit/>
          </a:bodyPr>
          <a:lstStyle/>
          <a:p>
            <a:r>
              <a:rPr lang="en-US" sz="4400" dirty="0" smtClean="0"/>
              <a:t>Air </a:t>
            </a:r>
            <a:br>
              <a:rPr lang="en-US" sz="4400" dirty="0" smtClean="0"/>
            </a:br>
            <a:r>
              <a:rPr lang="en-US" sz="3600" dirty="0" smtClean="0"/>
              <a:t>by Ryan </a:t>
            </a:r>
            <a:r>
              <a:rPr lang="en-US" sz="3600" dirty="0" err="1" smtClean="0"/>
              <a:t>Gattis</a:t>
            </a:r>
            <a:endParaRPr lang="en-US" sz="4400" dirty="0"/>
          </a:p>
        </p:txBody>
      </p:sp>
      <p:pic>
        <p:nvPicPr>
          <p:cNvPr id="6" name="Picture Placeholder 5"/>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6560438" y="0"/>
            <a:ext cx="4576812" cy="6858000"/>
          </a:xfrm>
        </p:spPr>
      </p:pic>
      <p:sp>
        <p:nvSpPr>
          <p:cNvPr id="4" name="Text Placeholder 3"/>
          <p:cNvSpPr>
            <a:spLocks noGrp="1"/>
          </p:cNvSpPr>
          <p:nvPr>
            <p:ph type="body" sz="half" idx="2"/>
          </p:nvPr>
        </p:nvSpPr>
        <p:spPr>
          <a:xfrm>
            <a:off x="1432916" y="2421958"/>
            <a:ext cx="4852988" cy="3516365"/>
          </a:xfrm>
        </p:spPr>
        <p:txBody>
          <a:bodyPr/>
          <a:lstStyle/>
          <a:p>
            <a:pPr algn="r"/>
            <a:r>
              <a:rPr lang="en-US" sz="2400" dirty="0"/>
              <a:t>Follows a young man as he enters the strange and exciting world of high octane sports in the inner city of Baltimore.</a:t>
            </a:r>
          </a:p>
          <a:p>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512" y="5822412"/>
            <a:ext cx="894798" cy="894798"/>
          </a:xfrm>
          <a:prstGeom prst="rect">
            <a:avLst/>
          </a:prstGeom>
        </p:spPr>
      </p:pic>
    </p:spTree>
    <p:extLst>
      <p:ext uri="{BB962C8B-B14F-4D97-AF65-F5344CB8AC3E}">
        <p14:creationId xmlns:p14="http://schemas.microsoft.com/office/powerpoint/2010/main" val="39918043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908" y="560099"/>
            <a:ext cx="7392478" cy="1667946"/>
          </a:xfrm>
        </p:spPr>
        <p:txBody>
          <a:bodyPr>
            <a:normAutofit/>
          </a:bodyPr>
          <a:lstStyle/>
          <a:p>
            <a:r>
              <a:rPr lang="en-US" sz="4400" dirty="0" smtClean="0"/>
              <a:t>Tell Me Three Things</a:t>
            </a:r>
            <a:br>
              <a:rPr lang="en-US" sz="4400" dirty="0" smtClean="0"/>
            </a:br>
            <a:r>
              <a:rPr lang="en-US" sz="3600" dirty="0" smtClean="0"/>
              <a:t>by Julie </a:t>
            </a:r>
            <a:r>
              <a:rPr lang="en-US" sz="3600" dirty="0" err="1" smtClean="0"/>
              <a:t>Buxbaum</a:t>
            </a:r>
            <a:endParaRPr lang="en-US" sz="3600" dirty="0"/>
          </a:p>
        </p:txBody>
      </p:sp>
      <p:pic>
        <p:nvPicPr>
          <p:cNvPr id="5" name="Picture Placeholder 4"/>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7007335" y="195184"/>
            <a:ext cx="4275442" cy="6467628"/>
          </a:xfrm>
        </p:spPr>
      </p:pic>
      <p:sp>
        <p:nvSpPr>
          <p:cNvPr id="4" name="Text Placeholder 3"/>
          <p:cNvSpPr>
            <a:spLocks noGrp="1"/>
          </p:cNvSpPr>
          <p:nvPr>
            <p:ph type="body" sz="half" idx="2"/>
          </p:nvPr>
        </p:nvSpPr>
        <p:spPr>
          <a:xfrm>
            <a:off x="1068946" y="2409079"/>
            <a:ext cx="5835149" cy="3516365"/>
          </a:xfrm>
        </p:spPr>
        <p:txBody>
          <a:bodyPr>
            <a:noAutofit/>
          </a:bodyPr>
          <a:lstStyle/>
          <a:p>
            <a:pPr algn="r"/>
            <a:r>
              <a:rPr lang="en-US" sz="2400" dirty="0"/>
              <a:t>Sixteen-year old Jessie, still grieving over her mother's death, must move from Chicago to "The Valley," with a new stepfamily but no new friends until an anonymous fellow student emails and offers to help her navigate the school's treacherous social waters.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768" y="5795634"/>
            <a:ext cx="867178" cy="867178"/>
          </a:xfrm>
          <a:prstGeom prst="rect">
            <a:avLst/>
          </a:prstGeom>
        </p:spPr>
      </p:pic>
    </p:spTree>
    <p:extLst>
      <p:ext uri="{BB962C8B-B14F-4D97-AF65-F5344CB8AC3E}">
        <p14:creationId xmlns:p14="http://schemas.microsoft.com/office/powerpoint/2010/main" val="34849210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908" y="560099"/>
            <a:ext cx="7392478" cy="1667946"/>
          </a:xfrm>
        </p:spPr>
        <p:txBody>
          <a:bodyPr>
            <a:normAutofit/>
          </a:bodyPr>
          <a:lstStyle/>
          <a:p>
            <a:r>
              <a:rPr lang="en-US" sz="4400" dirty="0" smtClean="0"/>
              <a:t>Three Dark Crowns</a:t>
            </a:r>
            <a:br>
              <a:rPr lang="en-US" sz="4400" dirty="0" smtClean="0"/>
            </a:br>
            <a:r>
              <a:rPr lang="en-US" sz="3600" dirty="0" smtClean="0"/>
              <a:t>by </a:t>
            </a:r>
            <a:r>
              <a:rPr lang="en-US" sz="3600" dirty="0" err="1" smtClean="0"/>
              <a:t>Kendare</a:t>
            </a:r>
            <a:r>
              <a:rPr lang="en-US" sz="3600" dirty="0" smtClean="0"/>
              <a:t> Blake</a:t>
            </a:r>
            <a:endParaRPr lang="en-US" sz="3600" dirty="0"/>
          </a:p>
        </p:txBody>
      </p:sp>
      <p:pic>
        <p:nvPicPr>
          <p:cNvPr id="5" name="Picture Placeholder 4"/>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7007335" y="195184"/>
            <a:ext cx="4275442" cy="6467627"/>
          </a:xfrm>
        </p:spPr>
      </p:pic>
      <p:sp>
        <p:nvSpPr>
          <p:cNvPr id="4" name="Text Placeholder 3"/>
          <p:cNvSpPr>
            <a:spLocks noGrp="1"/>
          </p:cNvSpPr>
          <p:nvPr>
            <p:ph type="body" sz="half" idx="2"/>
          </p:nvPr>
        </p:nvSpPr>
        <p:spPr>
          <a:xfrm>
            <a:off x="1068946" y="2409079"/>
            <a:ext cx="5835149" cy="3516365"/>
          </a:xfrm>
        </p:spPr>
        <p:txBody>
          <a:bodyPr>
            <a:noAutofit/>
          </a:bodyPr>
          <a:lstStyle/>
          <a:p>
            <a:pPr algn="r"/>
            <a:r>
              <a:rPr lang="en-US" sz="2400" dirty="0"/>
              <a:t>On the island of </a:t>
            </a:r>
            <a:r>
              <a:rPr lang="en-US" sz="2400" dirty="0" err="1"/>
              <a:t>Fennbirn</a:t>
            </a:r>
            <a:r>
              <a:rPr lang="en-US" sz="2400" dirty="0"/>
              <a:t>, triplet sisters who each wield a coveted magic skill and claim an equal right to the throne must fight to the death when they turn sixteen for the title of Queen Crowned.</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010" y="5769875"/>
            <a:ext cx="892936" cy="892936"/>
          </a:xfrm>
          <a:prstGeom prst="rect">
            <a:avLst/>
          </a:prstGeom>
        </p:spPr>
      </p:pic>
    </p:spTree>
    <p:extLst>
      <p:ext uri="{BB962C8B-B14F-4D97-AF65-F5344CB8AC3E}">
        <p14:creationId xmlns:p14="http://schemas.microsoft.com/office/powerpoint/2010/main" val="22586531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6836" y="555793"/>
            <a:ext cx="5794267" cy="1784585"/>
          </a:xfrm>
        </p:spPr>
        <p:txBody>
          <a:bodyPr>
            <a:normAutofit/>
          </a:bodyPr>
          <a:lstStyle/>
          <a:p>
            <a:r>
              <a:rPr lang="en-US" sz="4400" dirty="0" smtClean="0"/>
              <a:t>Best of the Rest</a:t>
            </a:r>
            <a:endParaRPr lang="en-US" sz="3600" dirty="0"/>
          </a:p>
        </p:txBody>
      </p:sp>
      <p:pic>
        <p:nvPicPr>
          <p:cNvPr id="5" name="Picture Placeholder 4"/>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5462786" y="125151"/>
            <a:ext cx="4946714" cy="6401631"/>
          </a:xfrm>
        </p:spPr>
      </p:pic>
    </p:spTree>
    <p:extLst>
      <p:ext uri="{BB962C8B-B14F-4D97-AF65-F5344CB8AC3E}">
        <p14:creationId xmlns:p14="http://schemas.microsoft.com/office/powerpoint/2010/main" val="42659072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818" y="813955"/>
            <a:ext cx="10571998" cy="970450"/>
          </a:xfrm>
        </p:spPr>
        <p:txBody>
          <a:bodyPr/>
          <a:lstStyle/>
          <a:p>
            <a:r>
              <a:rPr lang="en-US" sz="4400" dirty="0" smtClean="0"/>
              <a:t>Video </a:t>
            </a:r>
            <a:r>
              <a:rPr lang="en-US" sz="4400" dirty="0" err="1" smtClean="0"/>
              <a:t>booktalks</a:t>
            </a:r>
            <a:endParaRPr lang="en-US" sz="4400" dirty="0"/>
          </a:p>
        </p:txBody>
      </p:sp>
      <p:sp>
        <p:nvSpPr>
          <p:cNvPr id="3" name="Content Placeholder 2"/>
          <p:cNvSpPr>
            <a:spLocks noGrp="1"/>
          </p:cNvSpPr>
          <p:nvPr>
            <p:ph idx="1"/>
          </p:nvPr>
        </p:nvSpPr>
        <p:spPr>
          <a:xfrm>
            <a:off x="818712" y="1784405"/>
            <a:ext cx="10554574" cy="3636511"/>
          </a:xfrm>
        </p:spPr>
        <p:txBody>
          <a:bodyPr>
            <a:normAutofit/>
          </a:bodyPr>
          <a:lstStyle/>
          <a:p>
            <a:r>
              <a:rPr lang="en-US" sz="2800" dirty="0" smtClean="0"/>
              <a:t>In addition to the audio </a:t>
            </a:r>
            <a:r>
              <a:rPr lang="en-US" sz="2800" dirty="0" err="1" smtClean="0"/>
              <a:t>booktalks</a:t>
            </a:r>
            <a:r>
              <a:rPr lang="en-US" sz="2800" dirty="0" smtClean="0"/>
              <a:t> provided by scanning the QR codes on each slide, visit our </a:t>
            </a:r>
            <a:r>
              <a:rPr lang="en-US" sz="2800" dirty="0" err="1" smtClean="0"/>
              <a:t>Flipgrid</a:t>
            </a:r>
            <a:r>
              <a:rPr lang="en-US" sz="2800" dirty="0" smtClean="0"/>
              <a:t> website to utilize the video </a:t>
            </a:r>
            <a:r>
              <a:rPr lang="en-US" sz="2800" dirty="0" err="1" smtClean="0"/>
              <a:t>booktalks</a:t>
            </a:r>
            <a:r>
              <a:rPr lang="en-US" sz="2800" dirty="0" smtClean="0"/>
              <a:t>.</a:t>
            </a:r>
          </a:p>
          <a:p>
            <a:r>
              <a:rPr lang="en-US" sz="2800" dirty="0" smtClean="0"/>
              <a:t>We welcome readers to add their own!</a:t>
            </a:r>
          </a:p>
          <a:p>
            <a:r>
              <a:rPr lang="en-US" sz="2800" dirty="0"/>
              <a:t>https://flipgrid.com/bee93a</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0288" y="5135154"/>
            <a:ext cx="1305058" cy="1305058"/>
          </a:xfrm>
          <a:prstGeom prst="rect">
            <a:avLst/>
          </a:prstGeom>
        </p:spPr>
      </p:pic>
    </p:spTree>
    <p:extLst>
      <p:ext uri="{BB962C8B-B14F-4D97-AF65-F5344CB8AC3E}">
        <p14:creationId xmlns:p14="http://schemas.microsoft.com/office/powerpoint/2010/main" val="6212022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065" y="627490"/>
            <a:ext cx="5947113" cy="1214187"/>
          </a:xfrm>
        </p:spPr>
        <p:txBody>
          <a:bodyPr/>
          <a:lstStyle/>
          <a:p>
            <a:pPr algn="ctr"/>
            <a:r>
              <a:rPr lang="en-US" sz="4400" dirty="0"/>
              <a:t>Disclaimer</a:t>
            </a:r>
          </a:p>
        </p:txBody>
      </p:sp>
      <p:sp>
        <p:nvSpPr>
          <p:cNvPr id="3" name="TextBox 2"/>
          <p:cNvSpPr txBox="1"/>
          <p:nvPr/>
        </p:nvSpPr>
        <p:spPr>
          <a:xfrm>
            <a:off x="1481071" y="2691685"/>
            <a:ext cx="8809150" cy="2954655"/>
          </a:xfrm>
          <a:prstGeom prst="rect">
            <a:avLst/>
          </a:prstGeom>
          <a:noFill/>
        </p:spPr>
        <p:txBody>
          <a:bodyPr wrap="square" rtlCol="0">
            <a:spAutoFit/>
          </a:bodyPr>
          <a:lstStyle/>
          <a:p>
            <a:pPr algn="ctr"/>
            <a:r>
              <a:rPr lang="en-US" sz="2400" i="1" dirty="0">
                <a:latin typeface="+mj-lt"/>
              </a:rPr>
              <a:t>All media specialists should review all titles and add them to their collections only if the titles meet the criteria established by District Board Policy and Library Media Center Policy &amp; Procedure guidelines.  We recommend that others interested in purchasing these titles read reviews and scan materials to determine the appropriateness for their intended readers.</a:t>
            </a:r>
          </a:p>
          <a:p>
            <a:pPr algn="ctr"/>
            <a:endParaRPr lang="en-US" dirty="0">
              <a:latin typeface="+mj-lt"/>
            </a:endParaRPr>
          </a:p>
        </p:txBody>
      </p:sp>
    </p:spTree>
    <p:extLst>
      <p:ext uri="{BB962C8B-B14F-4D97-AF65-F5344CB8AC3E}">
        <p14:creationId xmlns:p14="http://schemas.microsoft.com/office/powerpoint/2010/main" val="649956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46436"/>
            <a:ext cx="9308499" cy="970450"/>
          </a:xfrm>
        </p:spPr>
        <p:txBody>
          <a:bodyPr/>
          <a:lstStyle/>
          <a:p>
            <a:pPr algn="ctr"/>
            <a:r>
              <a:rPr lang="en-US" dirty="0"/>
              <a:t>SCYABA Committee Members</a:t>
            </a:r>
          </a:p>
        </p:txBody>
      </p:sp>
      <p:sp>
        <p:nvSpPr>
          <p:cNvPr id="3" name="TextBox 2"/>
          <p:cNvSpPr txBox="1"/>
          <p:nvPr/>
        </p:nvSpPr>
        <p:spPr>
          <a:xfrm>
            <a:off x="1751526" y="2307924"/>
            <a:ext cx="8809150" cy="4832092"/>
          </a:xfrm>
          <a:prstGeom prst="rect">
            <a:avLst/>
          </a:prstGeom>
          <a:noFill/>
        </p:spPr>
        <p:txBody>
          <a:bodyPr wrap="square" numCol="2" rtlCol="0">
            <a:spAutoFit/>
          </a:bodyPr>
          <a:lstStyle/>
          <a:p>
            <a:pPr marL="285750" indent="-285750">
              <a:buFont typeface="Arial" panose="020B0604020202020204" pitchFamily="34" charset="0"/>
              <a:buChar char="•"/>
            </a:pPr>
            <a:r>
              <a:rPr lang="en-US" sz="2800" dirty="0">
                <a:latin typeface="+mj-lt"/>
              </a:rPr>
              <a:t>Laura </a:t>
            </a:r>
            <a:r>
              <a:rPr lang="en-US" sz="2800" dirty="0" err="1">
                <a:latin typeface="+mj-lt"/>
              </a:rPr>
              <a:t>Bouknight</a:t>
            </a:r>
            <a:endParaRPr lang="en-US" sz="2800" dirty="0">
              <a:latin typeface="+mj-lt"/>
            </a:endParaRPr>
          </a:p>
          <a:p>
            <a:pPr marL="285750" indent="-285750">
              <a:buFont typeface="Arial" panose="020B0604020202020204" pitchFamily="34" charset="0"/>
              <a:buChar char="•"/>
            </a:pPr>
            <a:r>
              <a:rPr lang="en-US" sz="2800" dirty="0">
                <a:latin typeface="+mj-lt"/>
              </a:rPr>
              <a:t>Lea Brandt</a:t>
            </a:r>
          </a:p>
          <a:p>
            <a:pPr marL="285750" indent="-285750">
              <a:buFont typeface="Arial" panose="020B0604020202020204" pitchFamily="34" charset="0"/>
              <a:buChar char="•"/>
            </a:pPr>
            <a:r>
              <a:rPr lang="en-US" sz="2800" dirty="0" smtClean="0">
                <a:latin typeface="+mj-lt"/>
              </a:rPr>
              <a:t>Alison Carpenter</a:t>
            </a:r>
          </a:p>
          <a:p>
            <a:pPr marL="285750" indent="-285750">
              <a:buFont typeface="Arial" panose="020B0604020202020204" pitchFamily="34" charset="0"/>
              <a:buChar char="•"/>
            </a:pPr>
            <a:r>
              <a:rPr lang="en-US" sz="2800" dirty="0" smtClean="0">
                <a:latin typeface="+mj-lt"/>
              </a:rPr>
              <a:t>Carolyn Carpenter</a:t>
            </a:r>
          </a:p>
          <a:p>
            <a:pPr marL="285750" indent="-285750">
              <a:buFont typeface="Arial" panose="020B0604020202020204" pitchFamily="34" charset="0"/>
              <a:buChar char="•"/>
            </a:pPr>
            <a:r>
              <a:rPr lang="en-US" sz="2800" dirty="0">
                <a:latin typeface="+mj-lt"/>
              </a:rPr>
              <a:t>Jennifer Gibson</a:t>
            </a:r>
          </a:p>
          <a:p>
            <a:pPr marL="285750" indent="-285750">
              <a:buFont typeface="Arial" panose="020B0604020202020204" pitchFamily="34" charset="0"/>
              <a:buChar char="•"/>
            </a:pPr>
            <a:r>
              <a:rPr lang="en-US" sz="2800" dirty="0" smtClean="0">
                <a:latin typeface="+mj-lt"/>
              </a:rPr>
              <a:t>Michelle </a:t>
            </a:r>
            <a:r>
              <a:rPr lang="en-US" sz="2800" dirty="0">
                <a:latin typeface="+mj-lt"/>
              </a:rPr>
              <a:t>Greene</a:t>
            </a:r>
          </a:p>
          <a:p>
            <a:pPr marL="285750" indent="-285750">
              <a:buFont typeface="Arial" panose="020B0604020202020204" pitchFamily="34" charset="0"/>
              <a:buChar char="•"/>
            </a:pPr>
            <a:r>
              <a:rPr lang="en-US" sz="2800" dirty="0">
                <a:latin typeface="+mj-lt"/>
              </a:rPr>
              <a:t>Jamie Gregory, Chair</a:t>
            </a:r>
          </a:p>
          <a:p>
            <a:pPr marL="285750" indent="-285750">
              <a:buFont typeface="Arial" panose="020B0604020202020204" pitchFamily="34" charset="0"/>
              <a:buChar char="•"/>
            </a:pPr>
            <a:r>
              <a:rPr lang="en-US" sz="2800" dirty="0" smtClean="0">
                <a:latin typeface="+mj-lt"/>
              </a:rPr>
              <a:t>Susan Henley</a:t>
            </a:r>
          </a:p>
          <a:p>
            <a:pPr marL="285750" indent="-285750">
              <a:buFont typeface="Arial" panose="020B0604020202020204" pitchFamily="34" charset="0"/>
              <a:buChar char="•"/>
            </a:pPr>
            <a:r>
              <a:rPr lang="en-US" sz="2800" dirty="0" smtClean="0">
                <a:latin typeface="+mj-lt"/>
              </a:rPr>
              <a:t>Tammy </a:t>
            </a:r>
            <a:r>
              <a:rPr lang="en-US" sz="2800" dirty="0" err="1" smtClean="0">
                <a:latin typeface="+mj-lt"/>
              </a:rPr>
              <a:t>McCarn</a:t>
            </a:r>
            <a:endParaRPr lang="en-US" sz="2800" dirty="0" smtClean="0">
              <a:latin typeface="+mj-lt"/>
            </a:endParaRPr>
          </a:p>
          <a:p>
            <a:pPr marL="285750" indent="-285750">
              <a:buFont typeface="Arial" panose="020B0604020202020204" pitchFamily="34" charset="0"/>
              <a:buChar char="•"/>
            </a:pPr>
            <a:endParaRPr lang="en-US" sz="2800" dirty="0">
              <a:latin typeface="+mj-lt"/>
            </a:endParaRPr>
          </a:p>
          <a:p>
            <a:pPr marL="285750" indent="-285750">
              <a:buFont typeface="Arial" panose="020B0604020202020204" pitchFamily="34" charset="0"/>
              <a:buChar char="•"/>
            </a:pPr>
            <a:endParaRPr lang="en-US" sz="2800" dirty="0">
              <a:latin typeface="+mj-lt"/>
            </a:endParaRPr>
          </a:p>
          <a:p>
            <a:pPr marL="285750" indent="-285750">
              <a:buFont typeface="Arial" panose="020B0604020202020204" pitchFamily="34" charset="0"/>
              <a:buChar char="•"/>
            </a:pPr>
            <a:r>
              <a:rPr lang="en-US" sz="2800" dirty="0" smtClean="0">
                <a:latin typeface="+mj-lt"/>
              </a:rPr>
              <a:t>Jessica Nuckolls</a:t>
            </a:r>
          </a:p>
          <a:p>
            <a:pPr marL="285750" indent="-285750">
              <a:buFont typeface="Arial" panose="020B0604020202020204" pitchFamily="34" charset="0"/>
              <a:buChar char="•"/>
            </a:pPr>
            <a:r>
              <a:rPr lang="en-US" sz="2800" dirty="0">
                <a:latin typeface="+mj-lt"/>
              </a:rPr>
              <a:t>Rose Prince</a:t>
            </a:r>
          </a:p>
          <a:p>
            <a:pPr marL="285750" indent="-285750">
              <a:buFont typeface="Arial" panose="020B0604020202020204" pitchFamily="34" charset="0"/>
              <a:buChar char="•"/>
            </a:pPr>
            <a:r>
              <a:rPr lang="en-US" sz="2800" dirty="0" smtClean="0">
                <a:latin typeface="+mj-lt"/>
              </a:rPr>
              <a:t>Donna </a:t>
            </a:r>
            <a:r>
              <a:rPr lang="en-US" sz="2800" dirty="0">
                <a:latin typeface="+mj-lt"/>
              </a:rPr>
              <a:t>Roberts, Vice Chair</a:t>
            </a:r>
          </a:p>
          <a:p>
            <a:pPr marL="285750" indent="-285750">
              <a:buFont typeface="Arial" panose="020B0604020202020204" pitchFamily="34" charset="0"/>
              <a:buChar char="•"/>
            </a:pPr>
            <a:r>
              <a:rPr lang="en-US" sz="2800" dirty="0">
                <a:latin typeface="+mj-lt"/>
              </a:rPr>
              <a:t>Karen Rogers</a:t>
            </a:r>
          </a:p>
          <a:p>
            <a:pPr marL="285750" indent="-285750">
              <a:buFont typeface="Arial" panose="020B0604020202020204" pitchFamily="34" charset="0"/>
              <a:buChar char="•"/>
            </a:pPr>
            <a:r>
              <a:rPr lang="en-US" sz="2800" dirty="0" smtClean="0">
                <a:latin typeface="+mj-lt"/>
              </a:rPr>
              <a:t>Lori </a:t>
            </a:r>
            <a:r>
              <a:rPr lang="en-US" sz="2800" dirty="0">
                <a:latin typeface="+mj-lt"/>
              </a:rPr>
              <a:t>Rogers</a:t>
            </a:r>
          </a:p>
          <a:p>
            <a:pPr marL="285750" indent="-285750">
              <a:buFont typeface="Arial" panose="020B0604020202020204" pitchFamily="34" charset="0"/>
              <a:buChar char="•"/>
            </a:pPr>
            <a:r>
              <a:rPr lang="en-US" sz="2800" dirty="0" smtClean="0">
                <a:latin typeface="+mj-lt"/>
              </a:rPr>
              <a:t>Keith Smith</a:t>
            </a:r>
          </a:p>
          <a:p>
            <a:pPr marL="285750" indent="-285750">
              <a:buFont typeface="Arial" panose="020B0604020202020204" pitchFamily="34" charset="0"/>
              <a:buChar char="•"/>
            </a:pPr>
            <a:r>
              <a:rPr lang="en-US" sz="2800" dirty="0" smtClean="0">
                <a:latin typeface="+mj-lt"/>
              </a:rPr>
              <a:t>Lori Willis-Richards</a:t>
            </a:r>
          </a:p>
          <a:p>
            <a:pPr marL="285750" indent="-285750">
              <a:buFont typeface="Arial" panose="020B0604020202020204" pitchFamily="34" charset="0"/>
              <a:buChar char="•"/>
            </a:pPr>
            <a:endParaRPr lang="en-US" dirty="0">
              <a:latin typeface="+mj-lt"/>
            </a:endParaRPr>
          </a:p>
        </p:txBody>
      </p:sp>
    </p:spTree>
    <p:extLst>
      <p:ext uri="{BB962C8B-B14F-4D97-AF65-F5344CB8AC3E}">
        <p14:creationId xmlns:p14="http://schemas.microsoft.com/office/powerpoint/2010/main" val="38469229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237" y="727522"/>
            <a:ext cx="4852988" cy="1617163"/>
          </a:xfrm>
        </p:spPr>
        <p:txBody>
          <a:bodyPr/>
          <a:lstStyle/>
          <a:p>
            <a:r>
              <a:rPr lang="en-US" sz="4400" dirty="0" smtClean="0"/>
              <a:t>All We Have Left</a:t>
            </a:r>
            <a:r>
              <a:rPr lang="en-US" dirty="0" smtClean="0"/>
              <a:t/>
            </a:r>
            <a:br>
              <a:rPr lang="en-US" dirty="0" smtClean="0"/>
            </a:br>
            <a:r>
              <a:rPr lang="en-US" sz="3600" dirty="0" smtClean="0"/>
              <a:t>by Wendy Mills</a:t>
            </a:r>
            <a:endParaRPr lang="en-US" sz="3600" dirty="0"/>
          </a:p>
        </p:txBody>
      </p:sp>
      <p:pic>
        <p:nvPicPr>
          <p:cNvPr id="5" name="Picture Placeholder 4"/>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6940701" y="0"/>
            <a:ext cx="4408714" cy="6858000"/>
          </a:xfrm>
        </p:spPr>
      </p:pic>
      <p:sp>
        <p:nvSpPr>
          <p:cNvPr id="4" name="Text Placeholder 3"/>
          <p:cNvSpPr>
            <a:spLocks noGrp="1"/>
          </p:cNvSpPr>
          <p:nvPr>
            <p:ph type="body" sz="half" idx="2"/>
          </p:nvPr>
        </p:nvSpPr>
        <p:spPr>
          <a:xfrm>
            <a:off x="1857922" y="2383321"/>
            <a:ext cx="4852988" cy="3516365"/>
          </a:xfrm>
        </p:spPr>
        <p:txBody>
          <a:bodyPr>
            <a:normAutofit fontScale="85000" lnSpcReduction="10000"/>
          </a:bodyPr>
          <a:lstStyle/>
          <a:p>
            <a:pPr algn="r"/>
            <a:r>
              <a:rPr lang="en-US" sz="2800" dirty="0"/>
              <a:t>In interweaving stories of sixteen-year-olds, modern-day Jesse tries to cope with the ramifications of her brother's death on 9/11, while in 2001, Alia, a Muslim, gets trapped in one of the Twin Towers and meets a boy who changes everything for her as flames rage around them. </a:t>
            </a:r>
          </a:p>
          <a:p>
            <a:pPr algn="r"/>
            <a:endParaRPr lang="en-US" sz="28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799" y="5822412"/>
            <a:ext cx="880694" cy="880694"/>
          </a:xfrm>
          <a:prstGeom prst="rect">
            <a:avLst/>
          </a:prstGeom>
        </p:spPr>
      </p:pic>
    </p:spTree>
    <p:extLst>
      <p:ext uri="{BB962C8B-B14F-4D97-AF65-F5344CB8AC3E}">
        <p14:creationId xmlns:p14="http://schemas.microsoft.com/office/powerpoint/2010/main" val="1591640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572" y="534341"/>
            <a:ext cx="7337599" cy="1617163"/>
          </a:xfrm>
        </p:spPr>
        <p:txBody>
          <a:bodyPr>
            <a:normAutofit fontScale="90000"/>
          </a:bodyPr>
          <a:lstStyle/>
          <a:p>
            <a:r>
              <a:rPr lang="en-US" sz="4900" dirty="0" smtClean="0"/>
              <a:t>Blood, Bullets, and Bones</a:t>
            </a:r>
            <a:r>
              <a:rPr lang="en-US" dirty="0" smtClean="0"/>
              <a:t/>
            </a:r>
            <a:br>
              <a:rPr lang="en-US" dirty="0" smtClean="0"/>
            </a:br>
            <a:r>
              <a:rPr lang="en-US" sz="4000" dirty="0" smtClean="0"/>
              <a:t>by Bridget </a:t>
            </a:r>
            <a:r>
              <a:rPr lang="en-US" sz="4000" dirty="0" err="1" smtClean="0"/>
              <a:t>Heos</a:t>
            </a:r>
            <a:endParaRPr lang="en-US" sz="4000" dirty="0"/>
          </a:p>
        </p:txBody>
      </p:sp>
      <p:pic>
        <p:nvPicPr>
          <p:cNvPr id="5" name="Picture Placeholder 4"/>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6940701" y="94384"/>
            <a:ext cx="4408714" cy="6669232"/>
          </a:xfrm>
        </p:spPr>
      </p:pic>
      <p:sp>
        <p:nvSpPr>
          <p:cNvPr id="4" name="Text Placeholder 3"/>
          <p:cNvSpPr>
            <a:spLocks noGrp="1"/>
          </p:cNvSpPr>
          <p:nvPr>
            <p:ph type="body" sz="half" idx="2"/>
          </p:nvPr>
        </p:nvSpPr>
        <p:spPr>
          <a:xfrm>
            <a:off x="1857922" y="2383321"/>
            <a:ext cx="4852988" cy="3516365"/>
          </a:xfrm>
        </p:spPr>
        <p:txBody>
          <a:bodyPr>
            <a:normAutofit/>
          </a:bodyPr>
          <a:lstStyle/>
          <a:p>
            <a:pPr algn="r"/>
            <a:r>
              <a:rPr lang="en-US" sz="2400" dirty="0"/>
              <a:t>A history of modern forensic science from the first test for arsenic poisoning in the 1700s to criminal profiling, fingerprinting, blood splatter analysis, DNA evidence, and all the milestones in </a:t>
            </a:r>
            <a:r>
              <a:rPr lang="en-US" sz="2400" dirty="0" smtClean="0"/>
              <a:t>between.</a:t>
            </a:r>
            <a:endParaRPr lang="en-US" sz="24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132" y="5803006"/>
            <a:ext cx="841420" cy="841420"/>
          </a:xfrm>
          <a:prstGeom prst="rect">
            <a:avLst/>
          </a:prstGeom>
        </p:spPr>
      </p:pic>
    </p:spTree>
    <p:extLst>
      <p:ext uri="{BB962C8B-B14F-4D97-AF65-F5344CB8AC3E}">
        <p14:creationId xmlns:p14="http://schemas.microsoft.com/office/powerpoint/2010/main" val="12493866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4423" y="560099"/>
            <a:ext cx="6641129" cy="1667946"/>
          </a:xfrm>
        </p:spPr>
        <p:txBody>
          <a:bodyPr>
            <a:normAutofit/>
          </a:bodyPr>
          <a:lstStyle/>
          <a:p>
            <a:r>
              <a:rPr lang="en-US" sz="4400" dirty="0" smtClean="0"/>
              <a:t>The Crown’s Game</a:t>
            </a:r>
            <a:r>
              <a:rPr lang="en-US" dirty="0" smtClean="0"/>
              <a:t/>
            </a:r>
            <a:br>
              <a:rPr lang="en-US" dirty="0" smtClean="0"/>
            </a:br>
            <a:r>
              <a:rPr lang="en-US" sz="3600" dirty="0" smtClean="0"/>
              <a:t>by Evelyn Skye</a:t>
            </a:r>
            <a:endParaRPr lang="en-US" sz="3600" dirty="0"/>
          </a:p>
        </p:txBody>
      </p:sp>
      <p:pic>
        <p:nvPicPr>
          <p:cNvPr id="5" name="Picture Placeholder 4"/>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6940701" y="94384"/>
            <a:ext cx="4408713" cy="6669232"/>
          </a:xfrm>
        </p:spPr>
      </p:pic>
      <p:sp>
        <p:nvSpPr>
          <p:cNvPr id="4" name="Text Placeholder 3"/>
          <p:cNvSpPr>
            <a:spLocks noGrp="1"/>
          </p:cNvSpPr>
          <p:nvPr>
            <p:ph type="body" sz="half" idx="2"/>
          </p:nvPr>
        </p:nvSpPr>
        <p:spPr>
          <a:xfrm>
            <a:off x="1857922" y="2383321"/>
            <a:ext cx="4852988" cy="3516365"/>
          </a:xfrm>
        </p:spPr>
        <p:txBody>
          <a:bodyPr>
            <a:normAutofit/>
          </a:bodyPr>
          <a:lstStyle/>
          <a:p>
            <a:pPr algn="r"/>
            <a:r>
              <a:rPr lang="en-US" sz="2400" dirty="0"/>
              <a:t>The tsar of Russia sets up a duel between the country's only two enchanters where the winner becomes the tsar's most respected adviser and the loser is executed.</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283" y="5899686"/>
            <a:ext cx="759974" cy="759974"/>
          </a:xfrm>
          <a:prstGeom prst="rect">
            <a:avLst/>
          </a:prstGeom>
        </p:spPr>
      </p:pic>
    </p:spTree>
    <p:extLst>
      <p:ext uri="{BB962C8B-B14F-4D97-AF65-F5344CB8AC3E}">
        <p14:creationId xmlns:p14="http://schemas.microsoft.com/office/powerpoint/2010/main" val="8419224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215" y="560099"/>
            <a:ext cx="6979338" cy="1667946"/>
          </a:xfrm>
        </p:spPr>
        <p:txBody>
          <a:bodyPr>
            <a:normAutofit fontScale="90000"/>
          </a:bodyPr>
          <a:lstStyle/>
          <a:p>
            <a:r>
              <a:rPr lang="en-US" sz="4900" dirty="0" smtClean="0"/>
              <a:t>The Girl in the Blue Coat</a:t>
            </a:r>
            <a:r>
              <a:rPr lang="en-US" dirty="0" smtClean="0"/>
              <a:t/>
            </a:r>
            <a:br>
              <a:rPr lang="en-US" dirty="0" smtClean="0"/>
            </a:br>
            <a:r>
              <a:rPr lang="en-US" sz="4000" dirty="0" smtClean="0"/>
              <a:t>by Monica Hesse</a:t>
            </a:r>
            <a:endParaRPr lang="en-US" sz="4000" dirty="0"/>
          </a:p>
        </p:txBody>
      </p:sp>
      <p:pic>
        <p:nvPicPr>
          <p:cNvPr id="5" name="Picture Placeholder 4"/>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6940701" y="104970"/>
            <a:ext cx="4408713" cy="6648059"/>
          </a:xfrm>
        </p:spPr>
      </p:pic>
      <p:sp>
        <p:nvSpPr>
          <p:cNvPr id="4" name="Text Placeholder 3"/>
          <p:cNvSpPr>
            <a:spLocks noGrp="1"/>
          </p:cNvSpPr>
          <p:nvPr>
            <p:ph type="body" sz="half" idx="2"/>
          </p:nvPr>
        </p:nvSpPr>
        <p:spPr>
          <a:xfrm>
            <a:off x="1133342" y="2383321"/>
            <a:ext cx="5667721" cy="3516365"/>
          </a:xfrm>
        </p:spPr>
        <p:txBody>
          <a:bodyPr>
            <a:noAutofit/>
          </a:bodyPr>
          <a:lstStyle/>
          <a:p>
            <a:pPr algn="r"/>
            <a:r>
              <a:rPr lang="en-US" sz="2400" dirty="0"/>
              <a:t>In 1943 Nazi-occupied Amsterdam, teenage Hanneke--a 'finder' of black market goods--is tasked with finding a Jewish girl a customer had been hiding, who has seemingly vanished into thin air, and is pulled into a web of resistance activities and secrets as she attempts to solve the mystery and save the missing </a:t>
            </a:r>
            <a:r>
              <a:rPr lang="en-US" sz="2400" dirty="0" smtClean="0"/>
              <a:t>girl.</a:t>
            </a:r>
            <a:endParaRPr lang="en-US" sz="24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862" y="6025373"/>
            <a:ext cx="727656" cy="727656"/>
          </a:xfrm>
          <a:prstGeom prst="rect">
            <a:avLst/>
          </a:prstGeom>
        </p:spPr>
      </p:pic>
    </p:spTree>
    <p:extLst>
      <p:ext uri="{BB962C8B-B14F-4D97-AF65-F5344CB8AC3E}">
        <p14:creationId xmlns:p14="http://schemas.microsoft.com/office/powerpoint/2010/main" val="13506087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215" y="560099"/>
            <a:ext cx="6979338" cy="1667946"/>
          </a:xfrm>
        </p:spPr>
        <p:txBody>
          <a:bodyPr>
            <a:normAutofit fontScale="90000"/>
          </a:bodyPr>
          <a:lstStyle/>
          <a:p>
            <a:r>
              <a:rPr lang="en-US" sz="4900" dirty="0" smtClean="0"/>
              <a:t>Holding up the Universe</a:t>
            </a:r>
            <a:r>
              <a:rPr lang="en-US" dirty="0" smtClean="0"/>
              <a:t/>
            </a:r>
            <a:br>
              <a:rPr lang="en-US" dirty="0" smtClean="0"/>
            </a:br>
            <a:r>
              <a:rPr lang="en-US" sz="4000" dirty="0" smtClean="0"/>
              <a:t>by Jennifer Niven</a:t>
            </a:r>
            <a:endParaRPr lang="en-US" sz="4000" dirty="0"/>
          </a:p>
        </p:txBody>
      </p:sp>
      <p:pic>
        <p:nvPicPr>
          <p:cNvPr id="5" name="Picture Placeholder 4"/>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6947699" y="104970"/>
            <a:ext cx="4394716" cy="6648059"/>
          </a:xfrm>
        </p:spPr>
      </p:pic>
      <p:sp>
        <p:nvSpPr>
          <p:cNvPr id="4" name="Text Placeholder 3"/>
          <p:cNvSpPr>
            <a:spLocks noGrp="1"/>
          </p:cNvSpPr>
          <p:nvPr>
            <p:ph type="body" sz="half" idx="2"/>
          </p:nvPr>
        </p:nvSpPr>
        <p:spPr>
          <a:xfrm>
            <a:off x="1236374" y="2409079"/>
            <a:ext cx="5667721" cy="3516365"/>
          </a:xfrm>
        </p:spPr>
        <p:txBody>
          <a:bodyPr>
            <a:noAutofit/>
          </a:bodyPr>
          <a:lstStyle/>
          <a:p>
            <a:pPr algn="r"/>
            <a:r>
              <a:rPr lang="en-US" sz="2400" dirty="0"/>
              <a:t>A boy with face blindness and a girl who struggles with weight fall in love.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132" y="5828763"/>
            <a:ext cx="841420" cy="841420"/>
          </a:xfrm>
          <a:prstGeom prst="rect">
            <a:avLst/>
          </a:prstGeom>
        </p:spPr>
      </p:pic>
    </p:spTree>
    <p:extLst>
      <p:ext uri="{BB962C8B-B14F-4D97-AF65-F5344CB8AC3E}">
        <p14:creationId xmlns:p14="http://schemas.microsoft.com/office/powerpoint/2010/main" val="24526080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215" y="560099"/>
            <a:ext cx="6979338" cy="1667946"/>
          </a:xfrm>
        </p:spPr>
        <p:txBody>
          <a:bodyPr>
            <a:normAutofit/>
          </a:bodyPr>
          <a:lstStyle/>
          <a:p>
            <a:r>
              <a:rPr lang="en-US" sz="4400" dirty="0" smtClean="0"/>
              <a:t>If I Was Your Girl</a:t>
            </a:r>
            <a:r>
              <a:rPr lang="en-US" dirty="0" smtClean="0"/>
              <a:t/>
            </a:r>
            <a:br>
              <a:rPr lang="en-US" dirty="0" smtClean="0"/>
            </a:br>
            <a:r>
              <a:rPr lang="en-US" sz="3600" dirty="0" smtClean="0"/>
              <a:t>by Meredith Russo</a:t>
            </a:r>
            <a:endParaRPr lang="en-US" sz="3600" dirty="0"/>
          </a:p>
        </p:txBody>
      </p:sp>
      <p:pic>
        <p:nvPicPr>
          <p:cNvPr id="5" name="Picture Placeholder 4"/>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6947699" y="136428"/>
            <a:ext cx="4394716" cy="6585142"/>
          </a:xfrm>
        </p:spPr>
      </p:pic>
      <p:sp>
        <p:nvSpPr>
          <p:cNvPr id="4" name="Text Placeholder 3"/>
          <p:cNvSpPr>
            <a:spLocks noGrp="1"/>
          </p:cNvSpPr>
          <p:nvPr>
            <p:ph type="body" sz="half" idx="2"/>
          </p:nvPr>
        </p:nvSpPr>
        <p:spPr>
          <a:xfrm>
            <a:off x="1236374" y="2409079"/>
            <a:ext cx="5667721" cy="3516365"/>
          </a:xfrm>
        </p:spPr>
        <p:txBody>
          <a:bodyPr>
            <a:noAutofit/>
          </a:bodyPr>
          <a:lstStyle/>
          <a:p>
            <a:pPr algn="r"/>
            <a:r>
              <a:rPr lang="en-US" sz="2400" dirty="0"/>
              <a:t>Amanda Hardy only wants to fit in at her new school, but she is keeping a big secret, so when she falls for Grant, guarded Amanda finds herself yearning to share with him everything about herself, including her previous life as Andrew.</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925" y="5738483"/>
            <a:ext cx="970208" cy="970208"/>
          </a:xfrm>
          <a:prstGeom prst="rect">
            <a:avLst/>
          </a:prstGeom>
        </p:spPr>
      </p:pic>
    </p:spTree>
    <p:extLst>
      <p:ext uri="{BB962C8B-B14F-4D97-AF65-F5344CB8AC3E}">
        <p14:creationId xmlns:p14="http://schemas.microsoft.com/office/powerpoint/2010/main" val="34474600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215" y="560099"/>
            <a:ext cx="6979338" cy="1667946"/>
          </a:xfrm>
        </p:spPr>
        <p:txBody>
          <a:bodyPr>
            <a:normAutofit fontScale="90000"/>
          </a:bodyPr>
          <a:lstStyle/>
          <a:p>
            <a:r>
              <a:rPr lang="en-US" sz="4900" dirty="0" smtClean="0"/>
              <a:t>Learning to Swear in America</a:t>
            </a:r>
            <a:r>
              <a:rPr lang="en-US" dirty="0" smtClean="0"/>
              <a:t/>
            </a:r>
            <a:br>
              <a:rPr lang="en-US" dirty="0" smtClean="0"/>
            </a:br>
            <a:r>
              <a:rPr lang="en-US" sz="4000" dirty="0" smtClean="0"/>
              <a:t>by Katie Kennedy</a:t>
            </a:r>
            <a:endParaRPr lang="en-US" sz="4000" dirty="0"/>
          </a:p>
        </p:txBody>
      </p:sp>
      <p:pic>
        <p:nvPicPr>
          <p:cNvPr id="5" name="Picture Placeholder 4"/>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6947699" y="115523"/>
            <a:ext cx="4394716" cy="6626952"/>
          </a:xfrm>
        </p:spPr>
      </p:pic>
      <p:sp>
        <p:nvSpPr>
          <p:cNvPr id="4" name="Text Placeholder 3"/>
          <p:cNvSpPr>
            <a:spLocks noGrp="1"/>
          </p:cNvSpPr>
          <p:nvPr>
            <p:ph type="body" sz="half" idx="2"/>
          </p:nvPr>
        </p:nvSpPr>
        <p:spPr>
          <a:xfrm>
            <a:off x="1236374" y="2409079"/>
            <a:ext cx="5667721" cy="3516365"/>
          </a:xfrm>
        </p:spPr>
        <p:txBody>
          <a:bodyPr>
            <a:noAutofit/>
          </a:bodyPr>
          <a:lstStyle/>
          <a:p>
            <a:pPr algn="r"/>
            <a:r>
              <a:rPr lang="en-US" sz="2400" dirty="0"/>
              <a:t>Brought over from Russia to help NASA prevent an asteroid from colliding with Earth, seventeen-year-old physics genius Yuri feels awkward and alone until he meets free-spirited </a:t>
            </a:r>
            <a:r>
              <a:rPr lang="en-US" sz="2400" dirty="0" err="1"/>
              <a:t>Dovie</a:t>
            </a:r>
            <a:r>
              <a:rPr lang="en-US" sz="2400" dirty="0"/>
              <a: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011" y="5803005"/>
            <a:ext cx="841420" cy="841420"/>
          </a:xfrm>
          <a:prstGeom prst="rect">
            <a:avLst/>
          </a:prstGeom>
        </p:spPr>
      </p:pic>
    </p:spTree>
    <p:extLst>
      <p:ext uri="{BB962C8B-B14F-4D97-AF65-F5344CB8AC3E}">
        <p14:creationId xmlns:p14="http://schemas.microsoft.com/office/powerpoint/2010/main" val="264962958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TM03457503[[fn=Quotable]]</Template>
  <TotalTime>635</TotalTime>
  <Words>777</Words>
  <Application>Microsoft Office PowerPoint</Application>
  <PresentationFormat>Widescreen</PresentationFormat>
  <Paragraphs>70</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Century Gothic</vt:lpstr>
      <vt:lpstr>Wingdings 2</vt:lpstr>
      <vt:lpstr>Quotable</vt:lpstr>
      <vt:lpstr>SC Young Adult Book Award </vt:lpstr>
      <vt:lpstr>Air  by Ryan Gattis</vt:lpstr>
      <vt:lpstr>All We Have Left by Wendy Mills</vt:lpstr>
      <vt:lpstr>Blood, Bullets, and Bones by Bridget Heos</vt:lpstr>
      <vt:lpstr>The Crown’s Game by Evelyn Skye</vt:lpstr>
      <vt:lpstr>The Girl in the Blue Coat by Monica Hesse</vt:lpstr>
      <vt:lpstr>Holding up the Universe by Jennifer Niven</vt:lpstr>
      <vt:lpstr>If I Was Your Girl by Meredith Russo</vt:lpstr>
      <vt:lpstr>Learning to Swear in America by Katie Kennedy</vt:lpstr>
      <vt:lpstr>The Radius of Us by Marie Marquardt</vt:lpstr>
      <vt:lpstr>The Rains by Gregg Hurwitz</vt:lpstr>
      <vt:lpstr>Sachiko: A Nagasaki bomb survivor’s story by Caren Stelson</vt:lpstr>
      <vt:lpstr>The Safest Lies by Megan Miranda</vt:lpstr>
      <vt:lpstr>Salt to the Sea by Ruta Sepetys</vt:lpstr>
      <vt:lpstr>Scythe by Neal Shusterman</vt:lpstr>
      <vt:lpstr>The Serpent King by Jeff Zentner</vt:lpstr>
      <vt:lpstr>The Smell of Other People’s Houses by Bonnie-Sue Hitchcock</vt:lpstr>
      <vt:lpstr>Starflight by Melissa Landers</vt:lpstr>
      <vt:lpstr>The Sun is also a Star by Nicola Yoon</vt:lpstr>
      <vt:lpstr>Tell Me Three Things by Julie Buxbaum</vt:lpstr>
      <vt:lpstr>Three Dark Crowns by Kendare Blake</vt:lpstr>
      <vt:lpstr>Best of the Rest</vt:lpstr>
      <vt:lpstr>Video booktalks</vt:lpstr>
      <vt:lpstr>Disclaimer</vt:lpstr>
      <vt:lpstr>SCYABA Committee Members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 Young Adult Book Award</dc:title>
  <dc:creator>Jamie Gregory</dc:creator>
  <cp:lastModifiedBy>Jamie Gregory</cp:lastModifiedBy>
  <cp:revision>19</cp:revision>
  <dcterms:created xsi:type="dcterms:W3CDTF">2018-01-10T16:45:05Z</dcterms:created>
  <dcterms:modified xsi:type="dcterms:W3CDTF">2018-01-14T15:57:21Z</dcterms:modified>
</cp:coreProperties>
</file>