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9" r:id="rId1"/>
  </p:sldMasterIdLst>
  <p:notesMasterIdLst>
    <p:notesMasterId r:id="rId24"/>
  </p:notesMasterIdLst>
  <p:sldIdLst>
    <p:sldId id="256" r:id="rId2"/>
    <p:sldId id="276" r:id="rId3"/>
    <p:sldId id="279" r:id="rId4"/>
    <p:sldId id="278" r:id="rId5"/>
    <p:sldId id="277" r:id="rId6"/>
    <p:sldId id="280" r:id="rId7"/>
    <p:sldId id="283" r:id="rId8"/>
    <p:sldId id="282" r:id="rId9"/>
    <p:sldId id="281" r:id="rId10"/>
    <p:sldId id="284" r:id="rId11"/>
    <p:sldId id="285" r:id="rId12"/>
    <p:sldId id="286" r:id="rId13"/>
    <p:sldId id="287" r:id="rId14"/>
    <p:sldId id="290" r:id="rId15"/>
    <p:sldId id="289" r:id="rId16"/>
    <p:sldId id="288" r:id="rId17"/>
    <p:sldId id="291" r:id="rId18"/>
    <p:sldId id="292" r:id="rId19"/>
    <p:sldId id="293" r:id="rId20"/>
    <p:sldId id="294" r:id="rId21"/>
    <p:sldId id="295" r:id="rId22"/>
    <p:sldId id="296" r:id="rId23"/>
  </p:sldIdLst>
  <p:sldSz cx="13004800" cy="975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130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xfrm>
            <a:off x="1143000" y="685800"/>
            <a:ext cx="4572000" cy="3429000"/>
          </a:xfrm>
          <a:prstGeom prst="rect">
            <a:avLst/>
          </a:prstGeom>
        </p:spPr>
        <p:txBody>
          <a:bodyPr/>
          <a:lstStyle/>
          <a:p>
            <a:endParaRPr/>
          </a:p>
        </p:txBody>
      </p:sp>
      <p:sp>
        <p:nvSpPr>
          <p:cNvPr id="141" name="Shape 14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13004800" cy="65024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6773" y="1"/>
            <a:ext cx="12998029" cy="65024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7680" y="7054417"/>
            <a:ext cx="8290560" cy="2080768"/>
          </a:xfrm>
        </p:spPr>
        <p:txBody>
          <a:bodyPr anchor="ctr">
            <a:normAutofit/>
          </a:bodyPr>
          <a:lstStyle>
            <a:lvl1pPr algn="r">
              <a:defRPr sz="6258" spc="284" baseline="0"/>
            </a:lvl1pPr>
          </a:lstStyle>
          <a:p>
            <a:r>
              <a:rPr lang="en-US" smtClean="0"/>
              <a:t>Click to edit Master title style</a:t>
            </a:r>
            <a:endParaRPr lang="en-US" dirty="0"/>
          </a:p>
        </p:txBody>
      </p:sp>
      <p:sp>
        <p:nvSpPr>
          <p:cNvPr id="3" name="Subtitle 2"/>
          <p:cNvSpPr>
            <a:spLocks noGrp="1"/>
          </p:cNvSpPr>
          <p:nvPr>
            <p:ph type="subTitle" idx="1"/>
          </p:nvPr>
        </p:nvSpPr>
        <p:spPr>
          <a:xfrm>
            <a:off x="9184640" y="7054417"/>
            <a:ext cx="3413760" cy="2080768"/>
          </a:xfrm>
        </p:spPr>
        <p:txBody>
          <a:bodyPr lIns="91440" rIns="91440" anchor="ctr">
            <a:normAutofit/>
          </a:bodyPr>
          <a:lstStyle>
            <a:lvl1pPr marL="0" indent="0" algn="l">
              <a:lnSpc>
                <a:spcPct val="100000"/>
              </a:lnSpc>
              <a:spcBef>
                <a:spcPts val="0"/>
              </a:spcBef>
              <a:buNone/>
              <a:defRPr sz="2276">
                <a:solidFill>
                  <a:schemeClr val="tx1">
                    <a:lumMod val="95000"/>
                    <a:lumOff val="5000"/>
                  </a:schemeClr>
                </a:solidFill>
              </a:defRPr>
            </a:lvl1pPr>
            <a:lvl2pPr marL="650230" indent="0" algn="ctr">
              <a:buNone/>
              <a:defRPr sz="2276"/>
            </a:lvl2pPr>
            <a:lvl3pPr marL="1300460" indent="0" algn="ctr">
              <a:buNone/>
              <a:defRPr sz="2276"/>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cxnSp>
        <p:nvCxnSpPr>
          <p:cNvPr id="8" name="Straight Connector 7"/>
          <p:cNvCxnSpPr/>
          <p:nvPr/>
        </p:nvCxnSpPr>
        <p:spPr>
          <a:xfrm flipV="1">
            <a:off x="8945966" y="7486729"/>
            <a:ext cx="0" cy="13004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63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6210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2" y="1083733"/>
            <a:ext cx="2804160" cy="7694507"/>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56642" y="1083733"/>
            <a:ext cx="8087360" cy="76945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cxnSp>
        <p:nvCxnSpPr>
          <p:cNvPr id="7" name="Straight Connector 6"/>
          <p:cNvCxnSpPr/>
          <p:nvPr/>
        </p:nvCxnSpPr>
        <p:spPr>
          <a:xfrm rot="5400000" flipV="1">
            <a:off x="10728960" y="246845"/>
            <a:ext cx="0" cy="9753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54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Image"/>
          <p:cNvSpPr>
            <a:spLocks noGrp="1"/>
          </p:cNvSpPr>
          <p:nvPr>
            <p:ph type="pic" sz="half" idx="13"/>
          </p:nvPr>
        </p:nvSpPr>
        <p:spPr>
          <a:xfrm>
            <a:off x="6807200" y="762000"/>
            <a:ext cx="5334000" cy="8229600"/>
          </a:xfrm>
          <a:prstGeom prst="rect">
            <a:avLst/>
          </a:prstGeom>
          <a:ln w="9525">
            <a:round/>
          </a:ln>
        </p:spPr>
        <p:txBody>
          <a:bodyPr lIns="91439" tIns="45719" rIns="91439" bIns="45719" anchor="t">
            <a:noAutofit/>
          </a:bodyPr>
          <a:lstStyle/>
          <a:p>
            <a:endParaRPr/>
          </a:p>
        </p:txBody>
      </p:sp>
      <p:sp>
        <p:nvSpPr>
          <p:cNvPr id="43" name="Title Text"/>
          <p:cNvSpPr txBox="1">
            <a:spLocks noGrp="1"/>
          </p:cNvSpPr>
          <p:nvPr>
            <p:ph type="title"/>
          </p:nvPr>
        </p:nvSpPr>
        <p:spPr>
          <a:xfrm>
            <a:off x="762000" y="774700"/>
            <a:ext cx="5588000" cy="4102100"/>
          </a:xfrm>
          <a:prstGeom prst="rect">
            <a:avLst/>
          </a:prstGeom>
        </p:spPr>
        <p:txBody>
          <a:bodyPr anchor="b"/>
          <a:lstStyle/>
          <a:p>
            <a:r>
              <a:t>Title Text</a:t>
            </a:r>
          </a:p>
        </p:txBody>
      </p:sp>
      <p:sp>
        <p:nvSpPr>
          <p:cNvPr id="44" name="Body Level One…"/>
          <p:cNvSpPr txBox="1">
            <a:spLocks noGrp="1"/>
          </p:cNvSpPr>
          <p:nvPr>
            <p:ph type="body" sz="quarter" idx="1"/>
          </p:nvPr>
        </p:nvSpPr>
        <p:spPr>
          <a:xfrm>
            <a:off x="762000" y="5372100"/>
            <a:ext cx="5588000" cy="3619500"/>
          </a:xfrm>
          <a:prstGeom prst="rect">
            <a:avLst/>
          </a:prstGeom>
        </p:spPr>
        <p:txBody>
          <a:bodyPr anchor="t"/>
          <a:lstStyle>
            <a:lvl1pPr marL="0" indent="0" algn="ctr">
              <a:spcBef>
                <a:spcPts val="0"/>
              </a:spcBef>
              <a:buSzTx/>
              <a:buNone/>
              <a:defRPr sz="2400"/>
            </a:lvl1pPr>
            <a:lvl2pPr marL="0" indent="228600" algn="ctr">
              <a:spcBef>
                <a:spcPts val="0"/>
              </a:spcBef>
              <a:buSzTx/>
              <a:buNone/>
              <a:defRPr sz="2400"/>
            </a:lvl2pPr>
            <a:lvl3pPr marL="0" indent="457200" algn="ctr">
              <a:spcBef>
                <a:spcPts val="0"/>
              </a:spcBef>
              <a:buSzTx/>
              <a:buNone/>
              <a:defRPr sz="2400"/>
            </a:lvl3pPr>
            <a:lvl4pPr marL="0" indent="685800" algn="ctr">
              <a:spcBef>
                <a:spcPts val="0"/>
              </a:spcBef>
              <a:buSzTx/>
              <a:buNone/>
              <a:defRPr sz="2400"/>
            </a:lvl4pPr>
            <a:lvl5pPr marL="0" indent="914400" algn="ctr">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78980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8025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3004800" cy="65024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6773" y="1"/>
            <a:ext cx="12998029" cy="65024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7680" y="7054417"/>
            <a:ext cx="8290560" cy="2080768"/>
          </a:xfrm>
        </p:spPr>
        <p:txBody>
          <a:bodyPr anchor="ctr">
            <a:normAutofit/>
          </a:bodyPr>
          <a:lstStyle>
            <a:lvl1pPr algn="r">
              <a:defRPr sz="6258" b="0" spc="284"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184640" y="7054417"/>
            <a:ext cx="3413760" cy="2080768"/>
          </a:xfrm>
        </p:spPr>
        <p:txBody>
          <a:bodyPr lIns="91440" rIns="91440" anchor="ctr">
            <a:normAutofit/>
          </a:bodyPr>
          <a:lstStyle>
            <a:lvl1pPr marL="0" indent="0">
              <a:lnSpc>
                <a:spcPct val="100000"/>
              </a:lnSpc>
              <a:spcBef>
                <a:spcPts val="0"/>
              </a:spcBef>
              <a:buNone/>
              <a:defRPr sz="2276">
                <a:solidFill>
                  <a:schemeClr val="tx1">
                    <a:lumMod val="95000"/>
                    <a:lumOff val="5000"/>
                  </a:schemeClr>
                </a:solidFill>
              </a:defRPr>
            </a:lvl1pPr>
            <a:lvl2pPr marL="650230" indent="0">
              <a:buNone/>
              <a:defRPr sz="2276">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cxnSp>
        <p:nvCxnSpPr>
          <p:cNvPr id="8" name="Straight Connector 7"/>
          <p:cNvCxnSpPr/>
          <p:nvPr/>
        </p:nvCxnSpPr>
        <p:spPr>
          <a:xfrm flipV="1">
            <a:off x="8945966" y="7486729"/>
            <a:ext cx="0" cy="13004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22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92403" y="832307"/>
            <a:ext cx="10368077" cy="213278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2403" y="3251200"/>
            <a:ext cx="5071872" cy="57221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8608" y="3251200"/>
            <a:ext cx="5071872" cy="57221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5314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2403" y="832307"/>
            <a:ext cx="10368077" cy="213278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2403" y="3099927"/>
            <a:ext cx="5071872" cy="1170432"/>
          </a:xfrm>
        </p:spPr>
        <p:txBody>
          <a:bodyPr lIns="137160" rIns="137160" anchor="ctr">
            <a:normAutofit/>
          </a:bodyPr>
          <a:lstStyle>
            <a:lvl1pPr marL="0" indent="0">
              <a:spcBef>
                <a:spcPts val="0"/>
              </a:spcBef>
              <a:spcAft>
                <a:spcPts val="0"/>
              </a:spcAft>
              <a:buNone/>
              <a:defRPr sz="3129" b="0" cap="none" baseline="0">
                <a:solidFill>
                  <a:schemeClr val="accent1"/>
                </a:solidFill>
                <a:latin typeface="+mn-lt"/>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Edit Master text styles</a:t>
            </a:r>
          </a:p>
        </p:txBody>
      </p:sp>
      <p:sp>
        <p:nvSpPr>
          <p:cNvPr id="4" name="Content Placeholder 3"/>
          <p:cNvSpPr>
            <a:spLocks noGrp="1"/>
          </p:cNvSpPr>
          <p:nvPr>
            <p:ph sz="half" idx="2"/>
          </p:nvPr>
        </p:nvSpPr>
        <p:spPr>
          <a:xfrm>
            <a:off x="1092403" y="4220854"/>
            <a:ext cx="5071872" cy="475245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88608" y="3099927"/>
            <a:ext cx="5071872" cy="1170432"/>
          </a:xfrm>
        </p:spPr>
        <p:txBody>
          <a:bodyPr lIns="137160" rIns="137160" anchor="ctr">
            <a:normAutofit/>
          </a:bodyPr>
          <a:lstStyle>
            <a:lvl1pPr marL="0" indent="0">
              <a:spcBef>
                <a:spcPts val="0"/>
              </a:spcBef>
              <a:spcAft>
                <a:spcPts val="0"/>
              </a:spcAft>
              <a:buNone/>
              <a:defRPr lang="en-US" sz="3129" b="0" kern="1200" cap="none" baseline="0" dirty="0">
                <a:solidFill>
                  <a:schemeClr val="accent1"/>
                </a:solidFill>
                <a:latin typeface="+mn-lt"/>
                <a:ea typeface="+mn-ea"/>
                <a:cs typeface="+mn-cs"/>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marL="0" lvl="0" indent="0" algn="l" defTabSz="1300460" rtl="0" eaLnBrk="1" latinLnBrk="0" hangingPunct="1">
              <a:lnSpc>
                <a:spcPct val="90000"/>
              </a:lnSpc>
              <a:spcBef>
                <a:spcPts val="2560"/>
              </a:spcBef>
              <a:buNone/>
            </a:pPr>
            <a:r>
              <a:rPr lang="en-US" smtClean="0"/>
              <a:t>Edit Master text styles</a:t>
            </a:r>
          </a:p>
        </p:txBody>
      </p:sp>
      <p:sp>
        <p:nvSpPr>
          <p:cNvPr id="6" name="Content Placeholder 5"/>
          <p:cNvSpPr>
            <a:spLocks noGrp="1"/>
          </p:cNvSpPr>
          <p:nvPr>
            <p:ph sz="quarter" idx="4"/>
          </p:nvPr>
        </p:nvSpPr>
        <p:spPr>
          <a:xfrm>
            <a:off x="6388608" y="4220854"/>
            <a:ext cx="5071872" cy="475245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8947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8373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8529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92403" y="670591"/>
            <a:ext cx="4681728" cy="2470912"/>
          </a:xfrm>
        </p:spPr>
        <p:txBody>
          <a:bodyPr>
            <a:noAutofit/>
          </a:bodyPr>
          <a:lstStyle>
            <a:lvl1pPr>
              <a:lnSpc>
                <a:spcPct val="80000"/>
              </a:lnSpc>
              <a:defRPr sz="5120"/>
            </a:lvl1pPr>
          </a:lstStyle>
          <a:p>
            <a:r>
              <a:rPr lang="en-US" smtClean="0"/>
              <a:t>Click to edit Master title style</a:t>
            </a:r>
            <a:endParaRPr lang="en-US" dirty="0"/>
          </a:p>
        </p:txBody>
      </p:sp>
      <p:sp>
        <p:nvSpPr>
          <p:cNvPr id="3" name="Content Placeholder 2"/>
          <p:cNvSpPr>
            <a:spLocks noGrp="1"/>
          </p:cNvSpPr>
          <p:nvPr>
            <p:ph idx="1"/>
          </p:nvPr>
        </p:nvSpPr>
        <p:spPr>
          <a:xfrm>
            <a:off x="6096000" y="1170432"/>
            <a:ext cx="6056986" cy="7373722"/>
          </a:xfrm>
        </p:spPr>
        <p:txBody>
          <a:bodyPr>
            <a:normAutofit/>
          </a:bodyPr>
          <a:lstStyle>
            <a:lvl1pPr>
              <a:defRPr sz="2844"/>
            </a:lvl1pPr>
            <a:lvl2pPr>
              <a:defRPr sz="2276"/>
            </a:lvl2pPr>
            <a:lvl3pPr>
              <a:defRPr sz="1707"/>
            </a:lvl3pPr>
            <a:lvl4pPr>
              <a:defRPr sz="1707"/>
            </a:lvl4pPr>
            <a:lvl5pPr>
              <a:defRPr sz="1707"/>
            </a:lvl5pPr>
            <a:lvl6pPr>
              <a:defRPr sz="1707"/>
            </a:lvl6pPr>
            <a:lvl7pPr>
              <a:defRPr sz="1707"/>
            </a:lvl7pPr>
            <a:lvl8pPr>
              <a:defRPr sz="1707"/>
            </a:lvl8pPr>
            <a:lvl9pPr>
              <a:defRPr sz="170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92403" y="3210675"/>
            <a:ext cx="4681728" cy="5350818"/>
          </a:xfrm>
        </p:spPr>
        <p:txBody>
          <a:bodyPr lIns="91440" rIns="91440">
            <a:normAutofit/>
          </a:bodyPr>
          <a:lstStyle>
            <a:lvl1pPr marL="0" indent="0">
              <a:lnSpc>
                <a:spcPct val="108000"/>
              </a:lnSpc>
              <a:spcBef>
                <a:spcPts val="853"/>
              </a:spcBef>
              <a:buNone/>
              <a:defRPr sz="2276"/>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2856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680" y="7054418"/>
            <a:ext cx="8290560" cy="2080768"/>
          </a:xfrm>
        </p:spPr>
        <p:txBody>
          <a:bodyPr anchor="ctr">
            <a:normAutofit/>
          </a:bodyPr>
          <a:lstStyle>
            <a:lvl1pPr algn="r">
              <a:defRPr sz="6258" spc="284"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3001549" cy="6502400"/>
          </a:xfrm>
          <a:solidFill>
            <a:schemeClr val="accent1">
              <a:lumMod val="60000"/>
              <a:lumOff val="40000"/>
            </a:schemeClr>
          </a:solidFill>
        </p:spPr>
        <p:txBody>
          <a:bodyPr lIns="457200" tIns="365760" anchor="t"/>
          <a:lstStyle>
            <a:lvl1pPr marL="0" indent="0">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r>
              <a:rPr lang="en-US" smtClean="0"/>
              <a:t>Click icon to add picture</a:t>
            </a:r>
            <a:endParaRPr lang="en-US" dirty="0"/>
          </a:p>
        </p:txBody>
      </p:sp>
      <p:sp>
        <p:nvSpPr>
          <p:cNvPr id="4" name="Text Placeholder 3"/>
          <p:cNvSpPr>
            <a:spLocks noGrp="1"/>
          </p:cNvSpPr>
          <p:nvPr>
            <p:ph type="body" sz="half" idx="2"/>
          </p:nvPr>
        </p:nvSpPr>
        <p:spPr>
          <a:xfrm>
            <a:off x="9184640" y="7054418"/>
            <a:ext cx="3413760" cy="2080768"/>
          </a:xfrm>
        </p:spPr>
        <p:txBody>
          <a:bodyPr lIns="91440" rIns="91440" anchor="ctr">
            <a:normAutofit/>
          </a:bodyPr>
          <a:lstStyle>
            <a:lvl1pPr marL="0" indent="0">
              <a:lnSpc>
                <a:spcPct val="100000"/>
              </a:lnSpc>
              <a:spcBef>
                <a:spcPts val="0"/>
              </a:spcBef>
              <a:buNone/>
              <a:defRPr sz="2276">
                <a:solidFill>
                  <a:schemeClr val="tx1">
                    <a:lumMod val="95000"/>
                    <a:lumOff val="5000"/>
                  </a:schemeClr>
                </a:solidFill>
              </a:defRPr>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cxnSp>
        <p:nvCxnSpPr>
          <p:cNvPr id="8" name="Straight Connector 7"/>
          <p:cNvCxnSpPr/>
          <p:nvPr/>
        </p:nvCxnSpPr>
        <p:spPr>
          <a:xfrm flipV="1">
            <a:off x="8945966" y="7486729"/>
            <a:ext cx="0" cy="13004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332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2403" y="832307"/>
            <a:ext cx="10368077" cy="213278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2404" y="3251200"/>
            <a:ext cx="10368078" cy="5722112"/>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2405" y="9202779"/>
            <a:ext cx="2297752" cy="390144"/>
          </a:xfrm>
          <a:prstGeom prst="rect">
            <a:avLst/>
          </a:prstGeom>
        </p:spPr>
        <p:txBody>
          <a:bodyPr vert="horz" lIns="91440" tIns="45720" rIns="91440" bIns="45720" rtlCol="0" anchor="ctr"/>
          <a:lstStyle>
            <a:lvl1pPr algn="l">
              <a:defRPr sz="1422">
                <a:solidFill>
                  <a:schemeClr val="tx1">
                    <a:lumMod val="95000"/>
                    <a:lumOff val="5000"/>
                  </a:schemeClr>
                </a:solidFill>
                <a:latin typeface="+mj-lt"/>
              </a:defRPr>
            </a:lvl1pPr>
          </a:lstStyle>
          <a:p>
            <a:fld id="{96DFF08F-DC6B-4601-B491-B0F83F6DD2DA}" type="datetimeFigureOut">
              <a:rPr lang="en-US" smtClean="0"/>
              <a:pPr/>
              <a:t>1/14/2020</a:t>
            </a:fld>
            <a:endParaRPr lang="en-US" dirty="0"/>
          </a:p>
        </p:txBody>
      </p:sp>
      <p:sp>
        <p:nvSpPr>
          <p:cNvPr id="5" name="Footer Placeholder 4"/>
          <p:cNvSpPr>
            <a:spLocks noGrp="1"/>
          </p:cNvSpPr>
          <p:nvPr>
            <p:ph type="ftr" sz="quarter" idx="3"/>
          </p:nvPr>
        </p:nvSpPr>
        <p:spPr>
          <a:xfrm>
            <a:off x="5165796" y="9202779"/>
            <a:ext cx="6294889" cy="390144"/>
          </a:xfrm>
          <a:prstGeom prst="rect">
            <a:avLst/>
          </a:prstGeom>
        </p:spPr>
        <p:txBody>
          <a:bodyPr vert="horz" lIns="91440" tIns="45720" rIns="91440" bIns="45720" rtlCol="0" anchor="ctr"/>
          <a:lstStyle>
            <a:lvl1pPr algn="r">
              <a:defRPr sz="1422"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1559822" y="9202779"/>
            <a:ext cx="1038578" cy="390144"/>
          </a:xfrm>
          <a:prstGeom prst="rect">
            <a:avLst/>
          </a:prstGeom>
        </p:spPr>
        <p:txBody>
          <a:bodyPr vert="horz" lIns="91440" tIns="45720" rIns="91440" bIns="45720" rtlCol="0" anchor="ctr"/>
          <a:lstStyle>
            <a:lvl1pPr algn="l">
              <a:defRPr sz="1422">
                <a:solidFill>
                  <a:schemeClr val="tx1">
                    <a:lumMod val="95000"/>
                    <a:lumOff val="5000"/>
                  </a:schemeClr>
                </a:solidFill>
                <a:latin typeface="+mj-lt"/>
              </a:defRPr>
            </a:lvl1pPr>
          </a:lstStyle>
          <a:p>
            <a:fld id="{86CB4B4D-7CA3-9044-876B-883B54F8677D}" type="slidenum">
              <a:rPr lang="en-US" smtClean="0"/>
              <a:t>‹#›</a:t>
            </a:fld>
            <a:endParaRPr lang="en-US"/>
          </a:p>
        </p:txBody>
      </p:sp>
      <p:cxnSp>
        <p:nvCxnSpPr>
          <p:cNvPr id="7" name="Straight Connector 6"/>
          <p:cNvCxnSpPr/>
          <p:nvPr/>
        </p:nvCxnSpPr>
        <p:spPr>
          <a:xfrm flipV="1">
            <a:off x="812800" y="1175216"/>
            <a:ext cx="0" cy="13004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3359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1300460" rtl="0" eaLnBrk="1" latinLnBrk="0" hangingPunct="1">
        <a:lnSpc>
          <a:spcPct val="80000"/>
        </a:lnSpc>
        <a:spcBef>
          <a:spcPct val="0"/>
        </a:spcBef>
        <a:buNone/>
        <a:defRPr sz="6258" kern="1200" cap="all" spc="142" baseline="0">
          <a:solidFill>
            <a:schemeClr val="tx1">
              <a:lumMod val="95000"/>
              <a:lumOff val="5000"/>
            </a:schemeClr>
          </a:solidFill>
          <a:latin typeface="+mj-lt"/>
          <a:ea typeface="+mj-ea"/>
          <a:cs typeface="+mj-cs"/>
        </a:defRPr>
      </a:lvl1pPr>
    </p:titleStyle>
    <p:bodyStyle>
      <a:lvl1pPr marL="130046" indent="-130046" algn="l" defTabSz="1300460" rtl="0" eaLnBrk="1" latinLnBrk="0" hangingPunct="1">
        <a:lnSpc>
          <a:spcPct val="90000"/>
        </a:lnSpc>
        <a:spcBef>
          <a:spcPts val="1707"/>
        </a:spcBef>
        <a:spcAft>
          <a:spcPts val="284"/>
        </a:spcAft>
        <a:buClr>
          <a:schemeClr val="accent1"/>
        </a:buClr>
        <a:buSzPct val="100000"/>
        <a:buFont typeface="Tw Cen MT" panose="020B0602020104020603" pitchFamily="34" charset="0"/>
        <a:buChar char=" "/>
        <a:defRPr sz="2844" kern="1200">
          <a:solidFill>
            <a:schemeClr val="tx1"/>
          </a:solidFill>
          <a:latin typeface="+mn-lt"/>
          <a:ea typeface="+mn-ea"/>
          <a:cs typeface="+mn-cs"/>
        </a:defRPr>
      </a:lvl1pPr>
      <a:lvl2pPr marL="377133" indent="-195069" algn="l" defTabSz="1300460" rtl="0" eaLnBrk="1" latinLnBrk="0" hangingPunct="1">
        <a:lnSpc>
          <a:spcPct val="90000"/>
        </a:lnSpc>
        <a:spcBef>
          <a:spcPts val="284"/>
        </a:spcBef>
        <a:spcAft>
          <a:spcPts val="569"/>
        </a:spcAft>
        <a:buClr>
          <a:schemeClr val="accent1"/>
        </a:buClr>
        <a:buFont typeface="Wingdings 3" pitchFamily="18" charset="2"/>
        <a:buChar char=""/>
        <a:defRPr sz="2276" kern="1200">
          <a:solidFill>
            <a:schemeClr val="tx1"/>
          </a:solidFill>
          <a:latin typeface="+mn-lt"/>
          <a:ea typeface="+mn-ea"/>
          <a:cs typeface="+mn-cs"/>
        </a:defRPr>
      </a:lvl2pPr>
      <a:lvl3pPr marL="637225"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3pPr>
      <a:lvl4pPr marL="845299"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4pPr>
      <a:lvl5pPr marL="1105391"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5pPr>
      <a:lvl6pPr marL="1300460"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6pPr>
      <a:lvl7pPr marL="1508533"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7pPr>
      <a:lvl8pPr marL="1729611"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8pPr>
      <a:lvl9pPr marL="1937685"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3" name="Introducing:"/>
          <p:cNvSpPr txBox="1">
            <a:spLocks noGrp="1"/>
          </p:cNvSpPr>
          <p:nvPr>
            <p:ph type="ctrTitle"/>
          </p:nvPr>
        </p:nvSpPr>
        <p:spPr>
          <a:xfrm>
            <a:off x="-182898" y="6014033"/>
            <a:ext cx="4555392" cy="2080768"/>
          </a:xfrm>
          <a:prstGeom prst="rect">
            <a:avLst/>
          </a:prstGeom>
        </p:spPr>
        <p:txBody>
          <a:bodyPr/>
          <a:lstStyle/>
          <a:p>
            <a:r>
              <a:rPr dirty="0"/>
              <a:t>Introducing:</a:t>
            </a:r>
          </a:p>
        </p:txBody>
      </p:sp>
      <p:sp>
        <p:nvSpPr>
          <p:cNvPr id="144" name="The 2019-20 South Carolina Junior Book Award Nominees"/>
          <p:cNvSpPr txBox="1">
            <a:spLocks noGrp="1"/>
          </p:cNvSpPr>
          <p:nvPr>
            <p:ph type="subTitle" idx="1"/>
          </p:nvPr>
        </p:nvSpPr>
        <p:spPr>
          <a:xfrm>
            <a:off x="872836" y="7400780"/>
            <a:ext cx="7749309" cy="2080768"/>
          </a:xfrm>
          <a:prstGeom prst="rect">
            <a:avLst/>
          </a:prstGeom>
        </p:spPr>
        <p:txBody>
          <a:bodyPr>
            <a:normAutofit/>
          </a:bodyPr>
          <a:lstStyle>
            <a:lvl1pPr defTabSz="443991">
              <a:defRPr sz="4636" b="1">
                <a:latin typeface="+mn-lt"/>
                <a:ea typeface="+mn-ea"/>
                <a:cs typeface="+mn-cs"/>
                <a:sym typeface="Superclarendon"/>
              </a:defRPr>
            </a:lvl1pPr>
          </a:lstStyle>
          <a:p>
            <a:r>
              <a:rPr dirty="0"/>
              <a:t>The </a:t>
            </a:r>
            <a:r>
              <a:rPr lang="en-US" dirty="0" smtClean="0"/>
              <a:t>2020-2021</a:t>
            </a:r>
            <a:r>
              <a:rPr dirty="0" smtClean="0"/>
              <a:t> </a:t>
            </a:r>
            <a:r>
              <a:rPr dirty="0"/>
              <a:t>South Carolina Junior Book Award Nominees</a:t>
            </a:r>
          </a:p>
        </p:txBody>
      </p:sp>
      <p:pic>
        <p:nvPicPr>
          <p:cNvPr id="145" name="Screen Shot 2019-01-02 at 3.38.53 PM.png" descr="Screen Shot 2019-01-02 at 3.38.53 PM.png"/>
          <p:cNvPicPr>
            <a:picLocks noChangeAspect="1"/>
          </p:cNvPicPr>
          <p:nvPr/>
        </p:nvPicPr>
        <p:blipFill>
          <a:blip r:embed="rId2">
            <a:extLst/>
          </a:blip>
          <a:stretch>
            <a:fillRect/>
          </a:stretch>
        </p:blipFill>
        <p:spPr>
          <a:xfrm>
            <a:off x="5003799" y="1753147"/>
            <a:ext cx="3033273" cy="2985126"/>
          </a:xfrm>
          <a:prstGeom prst="rect">
            <a:avLst/>
          </a:prstGeom>
          <a:ln w="12700">
            <a:miter lim="400000"/>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419" y="7400780"/>
            <a:ext cx="2623126" cy="128948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04" name="Wild Bird…"/>
          <p:cNvSpPr txBox="1">
            <a:spLocks noGrp="1"/>
          </p:cNvSpPr>
          <p:nvPr>
            <p:ph type="ctrTitle" idx="4294967295"/>
          </p:nvPr>
        </p:nvSpPr>
        <p:spPr>
          <a:xfrm>
            <a:off x="463265" y="968871"/>
            <a:ext cx="5875506" cy="2079625"/>
          </a:xfrm>
          <a:prstGeom prst="rect">
            <a:avLst/>
          </a:prstGeom>
        </p:spPr>
        <p:txBody>
          <a:bodyPr>
            <a:normAutofit fontScale="90000"/>
          </a:bodyPr>
          <a:lstStyle/>
          <a:p>
            <a:r>
              <a:rPr lang="en-US" i="1" dirty="0" smtClean="0"/>
              <a:t>Harbor me</a:t>
            </a:r>
            <a:br>
              <a:rPr lang="en-US" i="1" dirty="0" smtClean="0"/>
            </a:br>
            <a:r>
              <a:rPr lang="en-US" i="1" dirty="0" smtClean="0"/>
              <a:t/>
            </a:r>
            <a:br>
              <a:rPr lang="en-US" i="1" dirty="0" smtClean="0"/>
            </a:br>
            <a:r>
              <a:rPr lang="en-US" dirty="0" smtClean="0"/>
              <a:t>Jacqueline </a:t>
            </a:r>
            <a:r>
              <a:rPr lang="en-US" dirty="0" err="1" smtClean="0"/>
              <a:t>woodson</a:t>
            </a:r>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2660" y="968871"/>
            <a:ext cx="5144175" cy="7801056"/>
          </a:xfrm>
          <a:prstGeom prst="rect">
            <a:avLst/>
          </a:prstGeom>
        </p:spPr>
      </p:pic>
      <p:sp>
        <p:nvSpPr>
          <p:cNvPr id="2" name="TextBox 1"/>
          <p:cNvSpPr txBox="1"/>
          <p:nvPr/>
        </p:nvSpPr>
        <p:spPr>
          <a:xfrm>
            <a:off x="463265" y="3678382"/>
            <a:ext cx="6249262" cy="3046988"/>
          </a:xfrm>
          <a:prstGeom prst="rect">
            <a:avLst/>
          </a:prstGeom>
          <a:noFill/>
        </p:spPr>
        <p:txBody>
          <a:bodyPr wrap="square" rtlCol="0">
            <a:spAutoFit/>
          </a:bodyPr>
          <a:lstStyle/>
          <a:p>
            <a:r>
              <a:rPr lang="en-US" sz="3200" dirty="0"/>
              <a:t>When six students are chosen to participate in a weekly talk with no adults allowed, they discover that when they're together, it's safe to share the hopes and fears they have to hide from the rest of the </a:t>
            </a:r>
            <a:r>
              <a:rPr lang="en-US" sz="3200" dirty="0" smtClean="0"/>
              <a:t>world</a:t>
            </a:r>
            <a:r>
              <a:rPr lang="en-US" sz="3200" dirty="0"/>
              <a:t>.</a:t>
            </a:r>
          </a:p>
        </p:txBody>
      </p:sp>
    </p:spTree>
    <p:extLst>
      <p:ext uri="{BB962C8B-B14F-4D97-AF65-F5344CB8AC3E}">
        <p14:creationId xmlns:p14="http://schemas.microsoft.com/office/powerpoint/2010/main" val="360705499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 name="Wild Bird…"/>
          <p:cNvSpPr txBox="1">
            <a:spLocks noGrp="1"/>
          </p:cNvSpPr>
          <p:nvPr>
            <p:ph type="title"/>
          </p:nvPr>
        </p:nvSpPr>
        <p:spPr>
          <a:xfrm>
            <a:off x="720437" y="1041240"/>
            <a:ext cx="5588000" cy="2463800"/>
          </a:xfrm>
          <a:prstGeom prst="rect">
            <a:avLst/>
          </a:prstGeom>
        </p:spPr>
        <p:txBody>
          <a:bodyPr anchor="t"/>
          <a:lstStyle/>
          <a:p>
            <a:r>
              <a:rPr lang="en-US" i="1" dirty="0" smtClean="0"/>
              <a:t>I am still alive</a:t>
            </a:r>
            <a:br>
              <a:rPr lang="en-US" i="1" dirty="0" smtClean="0"/>
            </a:br>
            <a:r>
              <a:rPr lang="en-US" i="1" dirty="0" smtClean="0"/>
              <a:t/>
            </a:r>
            <a:br>
              <a:rPr lang="en-US" i="1" dirty="0" smtClean="0"/>
            </a:br>
            <a:r>
              <a:rPr lang="en-US" dirty="0" err="1" smtClean="0"/>
              <a:t>kate</a:t>
            </a:r>
            <a:r>
              <a:rPr lang="en-US" dirty="0" smtClean="0"/>
              <a:t> </a:t>
            </a:r>
            <a:r>
              <a:rPr lang="en-US" dirty="0" err="1" smtClean="0"/>
              <a:t>marshall</a:t>
            </a:r>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6064" y="1041240"/>
            <a:ext cx="5101602" cy="7666342"/>
          </a:xfrm>
          <a:prstGeom prst="rect">
            <a:avLst/>
          </a:prstGeom>
        </p:spPr>
      </p:pic>
      <p:sp>
        <p:nvSpPr>
          <p:cNvPr id="2" name="TextBox 1"/>
          <p:cNvSpPr txBox="1"/>
          <p:nvPr/>
        </p:nvSpPr>
        <p:spPr>
          <a:xfrm>
            <a:off x="720437" y="3844636"/>
            <a:ext cx="5588000" cy="6001643"/>
          </a:xfrm>
          <a:prstGeom prst="rect">
            <a:avLst/>
          </a:prstGeom>
          <a:noFill/>
        </p:spPr>
        <p:txBody>
          <a:bodyPr wrap="square" rtlCol="0">
            <a:spAutoFit/>
          </a:bodyPr>
          <a:lstStyle/>
          <a:p>
            <a:r>
              <a:rPr lang="en-US" sz="3200" dirty="0"/>
              <a:t>Jess hadn't seen her survivalist, off-the-grid dad in over a decade. But after a car crash killed her mother and left her injured, she was forced to move to his cabin in the remote Canadian wilderness. Just as Jess was beginning to get to know him, a secret from his past paid them a visit, leaving her father dead and Jess stranded. </a:t>
            </a:r>
          </a:p>
          <a:p>
            <a:endParaRPr lang="en-US" sz="3200" dirty="0"/>
          </a:p>
        </p:txBody>
      </p:sp>
    </p:spTree>
    <p:extLst>
      <p:ext uri="{BB962C8B-B14F-4D97-AF65-F5344CB8AC3E}">
        <p14:creationId xmlns:p14="http://schemas.microsoft.com/office/powerpoint/2010/main" val="14967750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04" name="Wild Bird…"/>
          <p:cNvSpPr txBox="1">
            <a:spLocks noGrp="1"/>
          </p:cNvSpPr>
          <p:nvPr>
            <p:ph type="ctrTitle" idx="4294967295"/>
          </p:nvPr>
        </p:nvSpPr>
        <p:spPr>
          <a:xfrm>
            <a:off x="774991" y="1118545"/>
            <a:ext cx="5875506" cy="2079625"/>
          </a:xfrm>
          <a:prstGeom prst="rect">
            <a:avLst/>
          </a:prstGeom>
        </p:spPr>
        <p:txBody>
          <a:bodyPr>
            <a:normAutofit fontScale="90000"/>
          </a:bodyPr>
          <a:lstStyle/>
          <a:p>
            <a:r>
              <a:rPr lang="en-US" i="1" dirty="0" smtClean="0"/>
              <a:t>The jigsaw jungle</a:t>
            </a:r>
            <a:br>
              <a:rPr lang="en-US" i="1" dirty="0" smtClean="0"/>
            </a:br>
            <a:r>
              <a:rPr lang="en-US" i="1" dirty="0" smtClean="0"/>
              <a:t/>
            </a:r>
            <a:br>
              <a:rPr lang="en-US" i="1" dirty="0" smtClean="0"/>
            </a:br>
            <a:r>
              <a:rPr lang="en-US" dirty="0" smtClean="0"/>
              <a:t>Kristin </a:t>
            </a:r>
            <a:r>
              <a:rPr lang="en-US" dirty="0" err="1" smtClean="0"/>
              <a:t>levine</a:t>
            </a:r>
            <a:endParaRP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140" y="723690"/>
            <a:ext cx="5403901" cy="8150146"/>
          </a:xfrm>
          <a:prstGeom prst="rect">
            <a:avLst/>
          </a:prstGeom>
        </p:spPr>
      </p:pic>
      <p:sp>
        <p:nvSpPr>
          <p:cNvPr id="3" name="TextBox 2"/>
          <p:cNvSpPr txBox="1"/>
          <p:nvPr/>
        </p:nvSpPr>
        <p:spPr>
          <a:xfrm>
            <a:off x="774991" y="3532909"/>
            <a:ext cx="5542682" cy="4524315"/>
          </a:xfrm>
          <a:prstGeom prst="rect">
            <a:avLst/>
          </a:prstGeom>
          <a:noFill/>
        </p:spPr>
        <p:txBody>
          <a:bodyPr wrap="square" rtlCol="0">
            <a:spAutoFit/>
          </a:bodyPr>
          <a:lstStyle/>
          <a:p>
            <a:r>
              <a:rPr lang="en-US" sz="3200" dirty="0"/>
              <a:t>Claudia Dalton, twelve, embarks on an unexpected treasure hunt that she hopes will bring her missing father home and heal whatever is wrong with her family. Told through notes, emails, audio and video transcripts, and more from Claudia's scrapbook.</a:t>
            </a:r>
          </a:p>
        </p:txBody>
      </p:sp>
    </p:spTree>
    <p:extLst>
      <p:ext uri="{BB962C8B-B14F-4D97-AF65-F5344CB8AC3E}">
        <p14:creationId xmlns:p14="http://schemas.microsoft.com/office/powerpoint/2010/main" val="99459272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 name="Wild Bird…"/>
          <p:cNvSpPr txBox="1">
            <a:spLocks noGrp="1"/>
          </p:cNvSpPr>
          <p:nvPr>
            <p:ph type="title"/>
          </p:nvPr>
        </p:nvSpPr>
        <p:spPr>
          <a:xfrm>
            <a:off x="782782" y="802726"/>
            <a:ext cx="5588000" cy="2484582"/>
          </a:xfrm>
          <a:prstGeom prst="rect">
            <a:avLst/>
          </a:prstGeom>
        </p:spPr>
        <p:txBody>
          <a:bodyPr anchor="t"/>
          <a:lstStyle/>
          <a:p>
            <a:r>
              <a:rPr lang="en-US" i="1" dirty="0" smtClean="0"/>
              <a:t>Lifeboat 12</a:t>
            </a:r>
            <a:br>
              <a:rPr lang="en-US" i="1" dirty="0" smtClean="0"/>
            </a:br>
            <a:r>
              <a:rPr lang="en-US" i="1" dirty="0"/>
              <a:t/>
            </a:r>
            <a:br>
              <a:rPr lang="en-US" i="1" dirty="0"/>
            </a:br>
            <a:r>
              <a:rPr lang="en-US" dirty="0" err="1" smtClean="0"/>
              <a:t>susan</a:t>
            </a:r>
            <a:r>
              <a:rPr lang="en-US" dirty="0" smtClean="0"/>
              <a:t> hood</a:t>
            </a:r>
            <a:endParaRP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5019" y="802726"/>
            <a:ext cx="5049360" cy="8133456"/>
          </a:xfrm>
          <a:prstGeom prst="rect">
            <a:avLst/>
          </a:prstGeom>
        </p:spPr>
      </p:pic>
      <p:sp>
        <p:nvSpPr>
          <p:cNvPr id="3" name="TextBox 2"/>
          <p:cNvSpPr txBox="1"/>
          <p:nvPr/>
        </p:nvSpPr>
        <p:spPr>
          <a:xfrm>
            <a:off x="782782" y="3782291"/>
            <a:ext cx="5588000" cy="3046988"/>
          </a:xfrm>
          <a:prstGeom prst="rect">
            <a:avLst/>
          </a:prstGeom>
          <a:noFill/>
        </p:spPr>
        <p:txBody>
          <a:bodyPr wrap="square" rtlCol="0">
            <a:spAutoFit/>
          </a:bodyPr>
          <a:lstStyle/>
          <a:p>
            <a:r>
              <a:rPr lang="en-US" sz="3200" dirty="0"/>
              <a:t>In 1940, a group of British children, their escorts, and some sailors struggle to survive in a lifeboat when the ship taking them to safety in Canada is torpedoed.</a:t>
            </a:r>
          </a:p>
        </p:txBody>
      </p:sp>
    </p:spTree>
    <p:extLst>
      <p:ext uri="{BB962C8B-B14F-4D97-AF65-F5344CB8AC3E}">
        <p14:creationId xmlns:p14="http://schemas.microsoft.com/office/powerpoint/2010/main" val="408368835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04" name="Wild Bird…"/>
          <p:cNvSpPr txBox="1">
            <a:spLocks noGrp="1"/>
          </p:cNvSpPr>
          <p:nvPr>
            <p:ph type="ctrTitle" idx="4294967295"/>
          </p:nvPr>
        </p:nvSpPr>
        <p:spPr>
          <a:xfrm>
            <a:off x="648975" y="733731"/>
            <a:ext cx="5875506" cy="2828453"/>
          </a:xfrm>
          <a:prstGeom prst="rect">
            <a:avLst/>
          </a:prstGeom>
        </p:spPr>
        <p:txBody>
          <a:bodyPr>
            <a:normAutofit fontScale="90000"/>
          </a:bodyPr>
          <a:lstStyle/>
          <a:p>
            <a:r>
              <a:rPr lang="en-US" i="1" dirty="0" smtClean="0"/>
              <a:t>Marcus </a:t>
            </a:r>
            <a:r>
              <a:rPr lang="en-US" i="1" dirty="0" err="1" smtClean="0"/>
              <a:t>vega</a:t>
            </a:r>
            <a:r>
              <a:rPr lang="en-US" i="1" dirty="0" smtClean="0"/>
              <a:t> doesn’t speak Spanish</a:t>
            </a:r>
            <a:br>
              <a:rPr lang="en-US" i="1" dirty="0" smtClean="0"/>
            </a:br>
            <a:r>
              <a:rPr lang="en-US" i="1" dirty="0"/>
              <a:t/>
            </a:r>
            <a:br>
              <a:rPr lang="en-US" i="1" dirty="0"/>
            </a:br>
            <a:r>
              <a:rPr lang="en-US" dirty="0" smtClean="0"/>
              <a:t>Pablo </a:t>
            </a:r>
            <a:r>
              <a:rPr lang="en-US" dirty="0" err="1" smtClean="0"/>
              <a:t>cartaya</a:t>
            </a:r>
            <a:endParaRP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1558" y="733731"/>
            <a:ext cx="5349272" cy="8077760"/>
          </a:xfrm>
          <a:prstGeom prst="rect">
            <a:avLst/>
          </a:prstGeom>
        </p:spPr>
      </p:pic>
      <p:sp>
        <p:nvSpPr>
          <p:cNvPr id="2" name="TextBox 1"/>
          <p:cNvSpPr txBox="1"/>
          <p:nvPr/>
        </p:nvSpPr>
        <p:spPr>
          <a:xfrm>
            <a:off x="648975" y="3990109"/>
            <a:ext cx="5875506" cy="5016758"/>
          </a:xfrm>
          <a:prstGeom prst="rect">
            <a:avLst/>
          </a:prstGeom>
          <a:noFill/>
        </p:spPr>
        <p:txBody>
          <a:bodyPr wrap="square" rtlCol="0">
            <a:spAutoFit/>
          </a:bodyPr>
          <a:lstStyle/>
          <a:p>
            <a:r>
              <a:rPr lang="en-US" sz="3200" dirty="0"/>
              <a:t>After a fight at school leaves Marcus facing suspension, Marcus's mother takes him and his younger brother, who has Down syndrome, to Puerto Rico to visit relatives they do not remember or have never met, and while there Marcus starts searching for his father, who left their family ten years ago and is somewhere on the island.</a:t>
            </a:r>
          </a:p>
        </p:txBody>
      </p:sp>
    </p:spTree>
    <p:extLst>
      <p:ext uri="{BB962C8B-B14F-4D97-AF65-F5344CB8AC3E}">
        <p14:creationId xmlns:p14="http://schemas.microsoft.com/office/powerpoint/2010/main" val="28039219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 name="Wild Bird…"/>
          <p:cNvSpPr txBox="1">
            <a:spLocks noGrp="1"/>
          </p:cNvSpPr>
          <p:nvPr>
            <p:ph type="title"/>
          </p:nvPr>
        </p:nvSpPr>
        <p:spPr>
          <a:xfrm>
            <a:off x="637309" y="798945"/>
            <a:ext cx="6400064" cy="3274291"/>
          </a:xfrm>
          <a:prstGeom prst="rect">
            <a:avLst/>
          </a:prstGeom>
        </p:spPr>
        <p:txBody>
          <a:bodyPr anchor="t"/>
          <a:lstStyle/>
          <a:p>
            <a:r>
              <a:rPr lang="en-US" i="1" dirty="0" smtClean="0"/>
              <a:t>The miscalculations of lightning girl</a:t>
            </a:r>
            <a:br>
              <a:rPr lang="en-US" i="1" dirty="0" smtClean="0"/>
            </a:br>
            <a:r>
              <a:rPr lang="en-US" i="1" dirty="0"/>
              <a:t/>
            </a:r>
            <a:br>
              <a:rPr lang="en-US" i="1" dirty="0"/>
            </a:br>
            <a:r>
              <a:rPr lang="en-US" dirty="0" err="1" smtClean="0"/>
              <a:t>stacy</a:t>
            </a:r>
            <a:r>
              <a:rPr lang="en-US" dirty="0" smtClean="0"/>
              <a:t> </a:t>
            </a:r>
            <a:r>
              <a:rPr lang="en-US" dirty="0" err="1" smtClean="0"/>
              <a:t>mcanulty</a:t>
            </a:r>
            <a:endParaRP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7373" y="798945"/>
            <a:ext cx="5361136" cy="8095673"/>
          </a:xfrm>
          <a:prstGeom prst="rect">
            <a:avLst/>
          </a:prstGeom>
        </p:spPr>
      </p:pic>
      <p:sp>
        <p:nvSpPr>
          <p:cNvPr id="3" name="TextBox 2"/>
          <p:cNvSpPr txBox="1"/>
          <p:nvPr/>
        </p:nvSpPr>
        <p:spPr>
          <a:xfrm>
            <a:off x="637309" y="4370303"/>
            <a:ext cx="5763491" cy="4524315"/>
          </a:xfrm>
          <a:prstGeom prst="rect">
            <a:avLst/>
          </a:prstGeom>
          <a:noFill/>
        </p:spPr>
        <p:txBody>
          <a:bodyPr wrap="square" rtlCol="0">
            <a:spAutoFit/>
          </a:bodyPr>
          <a:lstStyle/>
          <a:p>
            <a:r>
              <a:rPr lang="en-US" sz="3200" dirty="0"/>
              <a:t>Lucy Callahan was struck by lightning. She doesn't remember it, but it changed her life forever. The zap gave her genius-level math skills, and ever since, Lucy has been homeschooled. Now, at 12 years old, she's technically ready for college. She just has to pass 1 more test--middle school!</a:t>
            </a:r>
          </a:p>
        </p:txBody>
      </p:sp>
    </p:spTree>
    <p:extLst>
      <p:ext uri="{BB962C8B-B14F-4D97-AF65-F5344CB8AC3E}">
        <p14:creationId xmlns:p14="http://schemas.microsoft.com/office/powerpoint/2010/main" val="178326591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04" name="Wild Bird…"/>
          <p:cNvSpPr txBox="1">
            <a:spLocks noGrp="1"/>
          </p:cNvSpPr>
          <p:nvPr>
            <p:ph type="ctrTitle" idx="4294967295"/>
          </p:nvPr>
        </p:nvSpPr>
        <p:spPr>
          <a:xfrm>
            <a:off x="607412" y="631431"/>
            <a:ext cx="5875506" cy="2828453"/>
          </a:xfrm>
          <a:prstGeom prst="rect">
            <a:avLst/>
          </a:prstGeom>
        </p:spPr>
        <p:txBody>
          <a:bodyPr>
            <a:normAutofit/>
          </a:bodyPr>
          <a:lstStyle/>
          <a:p>
            <a:r>
              <a:rPr lang="en-US" i="1" dirty="0" smtClean="0"/>
              <a:t>The Night diary</a:t>
            </a:r>
            <a:br>
              <a:rPr lang="en-US" i="1" dirty="0" smtClean="0"/>
            </a:br>
            <a:r>
              <a:rPr lang="en-US" i="1" dirty="0"/>
              <a:t/>
            </a:r>
            <a:br>
              <a:rPr lang="en-US" i="1" dirty="0"/>
            </a:br>
            <a:r>
              <a:rPr lang="en-US" dirty="0" err="1" smtClean="0"/>
              <a:t>veera</a:t>
            </a:r>
            <a:r>
              <a:rPr lang="en-US" dirty="0" smtClean="0"/>
              <a:t> </a:t>
            </a:r>
            <a:r>
              <a:rPr lang="en-US" dirty="0" err="1" smtClean="0"/>
              <a:t>hiranandani</a:t>
            </a:r>
            <a:endParaRP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193" y="631431"/>
            <a:ext cx="5637070" cy="8658042"/>
          </a:xfrm>
          <a:prstGeom prst="rect">
            <a:avLst/>
          </a:prstGeom>
        </p:spPr>
      </p:pic>
      <p:sp>
        <p:nvSpPr>
          <p:cNvPr id="3" name="TextBox 2"/>
          <p:cNvSpPr txBox="1"/>
          <p:nvPr/>
        </p:nvSpPr>
        <p:spPr>
          <a:xfrm>
            <a:off x="607412" y="4000211"/>
            <a:ext cx="5875506" cy="4031873"/>
          </a:xfrm>
          <a:prstGeom prst="rect">
            <a:avLst/>
          </a:prstGeom>
          <a:noFill/>
        </p:spPr>
        <p:txBody>
          <a:bodyPr wrap="square" rtlCol="0">
            <a:spAutoFit/>
          </a:bodyPr>
          <a:lstStyle/>
          <a:p>
            <a:r>
              <a:rPr lang="en-US" sz="3200" dirty="0"/>
              <a:t>Shy twelve-year-old </a:t>
            </a:r>
            <a:r>
              <a:rPr lang="en-US" sz="3200" dirty="0" err="1"/>
              <a:t>Nisha</a:t>
            </a:r>
            <a:r>
              <a:rPr lang="en-US" sz="3200" dirty="0"/>
              <a:t>, forced to flee her home with her Hindu family during the 1947 partition of India, tries to find her voice and make sense of the world falling apart around her by writing to her deceased Muslim mother in the pages of her diary.</a:t>
            </a:r>
          </a:p>
        </p:txBody>
      </p:sp>
    </p:spTree>
    <p:extLst>
      <p:ext uri="{BB962C8B-B14F-4D97-AF65-F5344CB8AC3E}">
        <p14:creationId xmlns:p14="http://schemas.microsoft.com/office/powerpoint/2010/main" val="371889813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 name="Wild Bird…"/>
          <p:cNvSpPr txBox="1">
            <a:spLocks noGrp="1"/>
          </p:cNvSpPr>
          <p:nvPr>
            <p:ph type="title"/>
          </p:nvPr>
        </p:nvSpPr>
        <p:spPr>
          <a:xfrm>
            <a:off x="678872" y="524710"/>
            <a:ext cx="5588000" cy="3191164"/>
          </a:xfrm>
          <a:prstGeom prst="rect">
            <a:avLst/>
          </a:prstGeom>
        </p:spPr>
        <p:txBody>
          <a:bodyPr anchor="t"/>
          <a:lstStyle/>
          <a:p>
            <a:r>
              <a:rPr lang="en-US" i="1" dirty="0" smtClean="0"/>
              <a:t>Not if I save you first</a:t>
            </a:r>
            <a:br>
              <a:rPr lang="en-US" i="1" dirty="0" smtClean="0"/>
            </a:br>
            <a:r>
              <a:rPr lang="en-US" i="1" dirty="0" smtClean="0"/>
              <a:t/>
            </a:r>
            <a:br>
              <a:rPr lang="en-US" i="1" dirty="0" smtClean="0"/>
            </a:br>
            <a:r>
              <a:rPr lang="en-US" dirty="0" smtClean="0"/>
              <a:t>ally carter</a:t>
            </a:r>
            <a:endParaRP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605" y="524710"/>
            <a:ext cx="5578802" cy="8307563"/>
          </a:xfrm>
          <a:prstGeom prst="rect">
            <a:avLst/>
          </a:prstGeom>
        </p:spPr>
      </p:pic>
      <p:sp>
        <p:nvSpPr>
          <p:cNvPr id="3" name="TextBox 2"/>
          <p:cNvSpPr txBox="1"/>
          <p:nvPr/>
        </p:nvSpPr>
        <p:spPr>
          <a:xfrm>
            <a:off x="678872" y="4052455"/>
            <a:ext cx="5929746" cy="2554545"/>
          </a:xfrm>
          <a:prstGeom prst="rect">
            <a:avLst/>
          </a:prstGeom>
          <a:noFill/>
        </p:spPr>
        <p:txBody>
          <a:bodyPr wrap="square" rtlCol="0">
            <a:spAutoFit/>
          </a:bodyPr>
          <a:lstStyle/>
          <a:p>
            <a:r>
              <a:rPr lang="en-US" sz="3200" dirty="0"/>
              <a:t>After six years of no word from her best friend, Logan, he shows up on the doorstep of the remote Alaskan cabin Maddie and her father live in with an assailant in pursuit.</a:t>
            </a:r>
          </a:p>
        </p:txBody>
      </p:sp>
    </p:spTree>
    <p:extLst>
      <p:ext uri="{BB962C8B-B14F-4D97-AF65-F5344CB8AC3E}">
        <p14:creationId xmlns:p14="http://schemas.microsoft.com/office/powerpoint/2010/main" val="17667065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04" name="Wild Bird…"/>
          <p:cNvSpPr txBox="1">
            <a:spLocks noGrp="1"/>
          </p:cNvSpPr>
          <p:nvPr>
            <p:ph type="ctrTitle" idx="4294967295"/>
          </p:nvPr>
        </p:nvSpPr>
        <p:spPr>
          <a:xfrm>
            <a:off x="773666" y="780066"/>
            <a:ext cx="5875506" cy="2828453"/>
          </a:xfrm>
          <a:prstGeom prst="rect">
            <a:avLst/>
          </a:prstGeom>
        </p:spPr>
        <p:txBody>
          <a:bodyPr>
            <a:normAutofit fontScale="90000"/>
          </a:bodyPr>
          <a:lstStyle/>
          <a:p>
            <a:r>
              <a:rPr lang="en-US" i="1" dirty="0" smtClean="0"/>
              <a:t>The remarkable journey of coyote sunrise</a:t>
            </a:r>
            <a:br>
              <a:rPr lang="en-US" i="1" dirty="0" smtClean="0"/>
            </a:br>
            <a:r>
              <a:rPr lang="en-US" i="1" dirty="0"/>
              <a:t/>
            </a:r>
            <a:br>
              <a:rPr lang="en-US" i="1" dirty="0"/>
            </a:br>
            <a:r>
              <a:rPr lang="en-US" dirty="0" err="1" smtClean="0"/>
              <a:t>dan</a:t>
            </a:r>
            <a:r>
              <a:rPr lang="en-US" dirty="0" smtClean="0"/>
              <a:t> </a:t>
            </a:r>
            <a:r>
              <a:rPr lang="en-US" dirty="0" err="1" smtClean="0"/>
              <a:t>gemeinhart</a:t>
            </a:r>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024" y="434199"/>
            <a:ext cx="5596515" cy="8626673"/>
          </a:xfrm>
          <a:prstGeom prst="rect">
            <a:avLst/>
          </a:prstGeom>
        </p:spPr>
      </p:pic>
      <p:sp>
        <p:nvSpPr>
          <p:cNvPr id="2" name="TextBox 1"/>
          <p:cNvSpPr txBox="1"/>
          <p:nvPr/>
        </p:nvSpPr>
        <p:spPr>
          <a:xfrm>
            <a:off x="773666" y="4239491"/>
            <a:ext cx="5440098" cy="3046988"/>
          </a:xfrm>
          <a:prstGeom prst="rect">
            <a:avLst/>
          </a:prstGeom>
          <a:noFill/>
        </p:spPr>
        <p:txBody>
          <a:bodyPr wrap="square" rtlCol="0">
            <a:spAutoFit/>
          </a:bodyPr>
          <a:lstStyle/>
          <a:p>
            <a:r>
              <a:rPr lang="en-US" sz="3200" dirty="0"/>
              <a:t>Twelve-year-old Coyote and her father rush to Poplin Springs, Washington, in their old school bus save a memory box buried in a park that will soon be demolished.</a:t>
            </a:r>
          </a:p>
        </p:txBody>
      </p:sp>
    </p:spTree>
    <p:extLst>
      <p:ext uri="{BB962C8B-B14F-4D97-AF65-F5344CB8AC3E}">
        <p14:creationId xmlns:p14="http://schemas.microsoft.com/office/powerpoint/2010/main" val="42553796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 name="Wild Bird…"/>
          <p:cNvSpPr txBox="1">
            <a:spLocks noGrp="1"/>
          </p:cNvSpPr>
          <p:nvPr>
            <p:ph type="title"/>
          </p:nvPr>
        </p:nvSpPr>
        <p:spPr>
          <a:xfrm>
            <a:off x="346363" y="514350"/>
            <a:ext cx="5588000" cy="4102100"/>
          </a:xfrm>
          <a:prstGeom prst="rect">
            <a:avLst/>
          </a:prstGeom>
        </p:spPr>
        <p:txBody>
          <a:bodyPr/>
          <a:lstStyle/>
          <a:p>
            <a:r>
              <a:rPr lang="en-US" i="1" dirty="0" smtClean="0"/>
              <a:t>Shouting at the rain</a:t>
            </a:r>
            <a:br>
              <a:rPr lang="en-US" i="1" dirty="0" smtClean="0"/>
            </a:br>
            <a:r>
              <a:rPr lang="en-US" i="1" dirty="0" smtClean="0"/>
              <a:t/>
            </a:r>
            <a:br>
              <a:rPr lang="en-US" i="1" dirty="0" smtClean="0"/>
            </a:br>
            <a:r>
              <a:rPr lang="en-US" dirty="0" smtClean="0"/>
              <a:t>Lynda </a:t>
            </a:r>
            <a:r>
              <a:rPr lang="en-US" dirty="0" err="1" smtClean="0"/>
              <a:t>mullaly</a:t>
            </a:r>
            <a:r>
              <a:rPr lang="en-US" dirty="0" smtClean="0"/>
              <a:t> hunt</a:t>
            </a:r>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002" y="514350"/>
            <a:ext cx="5717974" cy="8671214"/>
          </a:xfrm>
          <a:prstGeom prst="rect">
            <a:avLst/>
          </a:prstGeom>
        </p:spPr>
      </p:pic>
      <p:sp>
        <p:nvSpPr>
          <p:cNvPr id="2" name="TextBox 1"/>
          <p:cNvSpPr txBox="1"/>
          <p:nvPr/>
        </p:nvSpPr>
        <p:spPr>
          <a:xfrm>
            <a:off x="346363" y="4779818"/>
            <a:ext cx="5992092" cy="3046988"/>
          </a:xfrm>
          <a:prstGeom prst="rect">
            <a:avLst/>
          </a:prstGeom>
          <a:noFill/>
        </p:spPr>
        <p:txBody>
          <a:bodyPr wrap="square" rtlCol="0">
            <a:spAutoFit/>
          </a:bodyPr>
          <a:lstStyle/>
          <a:p>
            <a:r>
              <a:rPr lang="en-US" sz="3200" dirty="0" err="1"/>
              <a:t>Delsie</a:t>
            </a:r>
            <a:r>
              <a:rPr lang="en-US" sz="3200" dirty="0"/>
              <a:t> loves tracking the weather, living with her grandmother, and the support of friends and neighbors, but misses having a "regular family," especially after her best friend outgrows her.</a:t>
            </a:r>
          </a:p>
        </p:txBody>
      </p:sp>
    </p:spTree>
    <p:extLst>
      <p:ext uri="{BB962C8B-B14F-4D97-AF65-F5344CB8AC3E}">
        <p14:creationId xmlns:p14="http://schemas.microsoft.com/office/powerpoint/2010/main" val="263773227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04" name="Wild Bird…"/>
          <p:cNvSpPr txBox="1">
            <a:spLocks noGrp="1"/>
          </p:cNvSpPr>
          <p:nvPr>
            <p:ph type="ctrTitle" idx="4294967295"/>
          </p:nvPr>
        </p:nvSpPr>
        <p:spPr>
          <a:xfrm>
            <a:off x="194553" y="1366679"/>
            <a:ext cx="8291513" cy="2079625"/>
          </a:xfrm>
          <a:prstGeom prst="rect">
            <a:avLst/>
          </a:prstGeom>
        </p:spPr>
        <p:txBody>
          <a:bodyPr>
            <a:normAutofit fontScale="90000"/>
          </a:bodyPr>
          <a:lstStyle/>
          <a:p>
            <a:r>
              <a:rPr lang="en-US" i="1" dirty="0" smtClean="0"/>
              <a:t>The benefits of being an octopus</a:t>
            </a:r>
            <a:br>
              <a:rPr lang="en-US" i="1" dirty="0" smtClean="0"/>
            </a:br>
            <a:r>
              <a:rPr lang="en-US" i="1" dirty="0" smtClean="0"/>
              <a:t/>
            </a:r>
            <a:br>
              <a:rPr lang="en-US" i="1" dirty="0" smtClean="0"/>
            </a:br>
            <a:r>
              <a:rPr lang="en-US" dirty="0" err="1" smtClean="0"/>
              <a:t>ann</a:t>
            </a:r>
            <a:r>
              <a:rPr lang="en-US" dirty="0" smtClean="0"/>
              <a:t> </a:t>
            </a:r>
            <a:r>
              <a:rPr lang="en-US" dirty="0" err="1" smtClean="0"/>
              <a:t>braden</a:t>
            </a:r>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5107" y="1366679"/>
            <a:ext cx="4554015" cy="6843466"/>
          </a:xfrm>
          <a:prstGeom prst="rect">
            <a:avLst/>
          </a:prstGeom>
        </p:spPr>
      </p:pic>
      <p:sp>
        <p:nvSpPr>
          <p:cNvPr id="2" name="TextBox 1"/>
          <p:cNvSpPr txBox="1"/>
          <p:nvPr/>
        </p:nvSpPr>
        <p:spPr>
          <a:xfrm>
            <a:off x="389107" y="4239827"/>
            <a:ext cx="5894961" cy="3970318"/>
          </a:xfrm>
          <a:prstGeom prst="rect">
            <a:avLst/>
          </a:prstGeom>
          <a:noFill/>
        </p:spPr>
        <p:txBody>
          <a:bodyPr wrap="square" rtlCol="0">
            <a:spAutoFit/>
          </a:bodyPr>
          <a:lstStyle/>
          <a:p>
            <a:r>
              <a:rPr lang="en-US" sz="3600" dirty="0"/>
              <a:t>Seventh-grader Zoey </a:t>
            </a:r>
            <a:r>
              <a:rPr lang="en-US" sz="3600" dirty="0" err="1"/>
              <a:t>Albro</a:t>
            </a:r>
            <a:r>
              <a:rPr lang="en-US" sz="3600" dirty="0"/>
              <a:t> focuses on caring for three younger siblings and avoiding rich classmates at school until her fascination with octopuses gets her on the debate team and she begins to speak out.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04" name="Wild Bird…"/>
          <p:cNvSpPr txBox="1">
            <a:spLocks noGrp="1"/>
          </p:cNvSpPr>
          <p:nvPr>
            <p:ph type="ctrTitle" idx="4294967295"/>
          </p:nvPr>
        </p:nvSpPr>
        <p:spPr>
          <a:xfrm>
            <a:off x="565848" y="542973"/>
            <a:ext cx="5875506" cy="2828453"/>
          </a:xfrm>
          <a:prstGeom prst="rect">
            <a:avLst/>
          </a:prstGeom>
        </p:spPr>
        <p:txBody>
          <a:bodyPr>
            <a:normAutofit/>
          </a:bodyPr>
          <a:lstStyle/>
          <a:p>
            <a:r>
              <a:rPr lang="en-US" i="1" dirty="0" smtClean="0"/>
              <a:t>Small spaces</a:t>
            </a:r>
            <a:br>
              <a:rPr lang="en-US" i="1" dirty="0" smtClean="0"/>
            </a:br>
            <a:r>
              <a:rPr lang="en-US" i="1" dirty="0"/>
              <a:t/>
            </a:r>
            <a:br>
              <a:rPr lang="en-US" i="1" dirty="0"/>
            </a:br>
            <a:r>
              <a:rPr lang="en-US" dirty="0" smtClean="0"/>
              <a:t>Katherine </a:t>
            </a:r>
            <a:r>
              <a:rPr lang="en-US" dirty="0" err="1" smtClean="0"/>
              <a:t>arden</a:t>
            </a:r>
            <a:endParaRP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163" y="542973"/>
            <a:ext cx="5726507" cy="8684154"/>
          </a:xfrm>
          <a:prstGeom prst="rect">
            <a:avLst/>
          </a:prstGeom>
        </p:spPr>
      </p:pic>
      <p:sp>
        <p:nvSpPr>
          <p:cNvPr id="3" name="TextBox 2"/>
          <p:cNvSpPr txBox="1"/>
          <p:nvPr/>
        </p:nvSpPr>
        <p:spPr>
          <a:xfrm>
            <a:off x="415636" y="3657600"/>
            <a:ext cx="5860473" cy="3539430"/>
          </a:xfrm>
          <a:prstGeom prst="rect">
            <a:avLst/>
          </a:prstGeom>
          <a:noFill/>
        </p:spPr>
        <p:txBody>
          <a:bodyPr wrap="square" rtlCol="0">
            <a:spAutoFit/>
          </a:bodyPr>
          <a:lstStyle/>
          <a:p>
            <a:r>
              <a:rPr lang="en-US" sz="3200" dirty="0"/>
              <a:t>After eleven-year-old Ollie's school bus mysteriously breaks down on a field trip, she has to take a trip through scary woods, and must use all of her wits to survive. She must stick to </a:t>
            </a:r>
            <a:r>
              <a:rPr lang="en-US" sz="3200" b="1" dirty="0"/>
              <a:t>small </a:t>
            </a:r>
            <a:r>
              <a:rPr lang="en-US" sz="3200" b="1" dirty="0" smtClean="0"/>
              <a:t>spaces.</a:t>
            </a:r>
            <a:endParaRPr lang="en-US" sz="3200" dirty="0"/>
          </a:p>
        </p:txBody>
      </p:sp>
    </p:spTree>
    <p:extLst>
      <p:ext uri="{BB962C8B-B14F-4D97-AF65-F5344CB8AC3E}">
        <p14:creationId xmlns:p14="http://schemas.microsoft.com/office/powerpoint/2010/main" val="28909593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 name="Wild Bird…"/>
          <p:cNvSpPr txBox="1">
            <a:spLocks noGrp="1"/>
          </p:cNvSpPr>
          <p:nvPr>
            <p:ph type="title"/>
          </p:nvPr>
        </p:nvSpPr>
        <p:spPr>
          <a:xfrm>
            <a:off x="637309" y="449741"/>
            <a:ext cx="5588000" cy="2463800"/>
          </a:xfrm>
          <a:prstGeom prst="rect">
            <a:avLst/>
          </a:prstGeom>
        </p:spPr>
        <p:txBody>
          <a:bodyPr anchor="t"/>
          <a:lstStyle/>
          <a:p>
            <a:r>
              <a:rPr lang="en-US" i="1" dirty="0" smtClean="0"/>
              <a:t>The </a:t>
            </a:r>
            <a:r>
              <a:rPr lang="en-US" i="1" dirty="0" err="1" smtClean="0"/>
              <a:t>unteachables</a:t>
            </a:r>
            <a:r>
              <a:rPr lang="en-US" i="1" dirty="0" smtClean="0"/>
              <a:t/>
            </a:r>
            <a:br>
              <a:rPr lang="en-US" i="1" dirty="0" smtClean="0"/>
            </a:br>
            <a:r>
              <a:rPr lang="en-US" i="1" dirty="0" smtClean="0"/>
              <a:t/>
            </a:r>
            <a:br>
              <a:rPr lang="en-US" i="1" dirty="0" smtClean="0"/>
            </a:br>
            <a:r>
              <a:rPr lang="en-US" dirty="0" smtClean="0"/>
              <a:t>Gordon </a:t>
            </a:r>
            <a:r>
              <a:rPr lang="en-US" dirty="0" err="1" smtClean="0"/>
              <a:t>Korman</a:t>
            </a:r>
            <a:endParaRP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830" y="449741"/>
            <a:ext cx="5671224" cy="8604615"/>
          </a:xfrm>
          <a:prstGeom prst="rect">
            <a:avLst/>
          </a:prstGeom>
        </p:spPr>
      </p:pic>
      <p:sp>
        <p:nvSpPr>
          <p:cNvPr id="3" name="TextBox 2"/>
          <p:cNvSpPr txBox="1"/>
          <p:nvPr/>
        </p:nvSpPr>
        <p:spPr>
          <a:xfrm>
            <a:off x="893618" y="3200400"/>
            <a:ext cx="5133109" cy="5509200"/>
          </a:xfrm>
          <a:prstGeom prst="rect">
            <a:avLst/>
          </a:prstGeom>
          <a:noFill/>
        </p:spPr>
        <p:txBody>
          <a:bodyPr wrap="square" rtlCol="0">
            <a:spAutoFit/>
          </a:bodyPr>
          <a:lstStyle/>
          <a:p>
            <a:r>
              <a:rPr lang="en-US" sz="3200" b="1" dirty="0"/>
              <a:t>The Unteachables</a:t>
            </a:r>
            <a:r>
              <a:rPr lang="en-US" sz="3200" dirty="0"/>
              <a:t> never thought they’d find a teacher who had a worse attitude than they did. And Mr. Kermit never thought he would actually care about teaching again. Over the course of a school year, though, room 117 will experience mayhem, destruction—and maybe even a shot at redemption.</a:t>
            </a:r>
          </a:p>
        </p:txBody>
      </p:sp>
    </p:spTree>
    <p:extLst>
      <p:ext uri="{BB962C8B-B14F-4D97-AF65-F5344CB8AC3E}">
        <p14:creationId xmlns:p14="http://schemas.microsoft.com/office/powerpoint/2010/main" val="27895261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p:cNvSpPr txBox="1"/>
          <p:nvPr/>
        </p:nvSpPr>
        <p:spPr>
          <a:xfrm>
            <a:off x="1662545" y="1745673"/>
            <a:ext cx="10058400" cy="1077218"/>
          </a:xfrm>
          <a:prstGeom prst="rect">
            <a:avLst/>
          </a:prstGeom>
          <a:noFill/>
        </p:spPr>
        <p:txBody>
          <a:bodyPr wrap="square" rtlCol="0">
            <a:spAutoFit/>
          </a:bodyPr>
          <a:lstStyle/>
          <a:p>
            <a:pPr algn="ctr"/>
            <a:r>
              <a:rPr lang="en-US" sz="3200" b="1" dirty="0" smtClean="0"/>
              <a:t>Book covers and descriptions used with permission of Novelist K-8 Plus (EBSCO)</a:t>
            </a:r>
            <a:endParaRPr lang="en-US" sz="3200" b="1" dirty="0"/>
          </a:p>
        </p:txBody>
      </p:sp>
      <p:pic>
        <p:nvPicPr>
          <p:cNvPr id="6" name="Picture 5"/>
          <p:cNvPicPr>
            <a:picLocks noChangeAspect="1"/>
          </p:cNvPicPr>
          <p:nvPr/>
        </p:nvPicPr>
        <p:blipFill>
          <a:blip r:embed="rId2"/>
          <a:stretch>
            <a:fillRect/>
          </a:stretch>
        </p:blipFill>
        <p:spPr>
          <a:xfrm>
            <a:off x="3493444" y="3624696"/>
            <a:ext cx="5588499" cy="2859232"/>
          </a:xfrm>
          <a:prstGeom prst="rect">
            <a:avLst/>
          </a:prstGeom>
        </p:spPr>
      </p:pic>
      <p:sp>
        <p:nvSpPr>
          <p:cNvPr id="2" name="Rectangle 1"/>
          <p:cNvSpPr/>
          <p:nvPr/>
        </p:nvSpPr>
        <p:spPr>
          <a:xfrm>
            <a:off x="2163408" y="6798255"/>
            <a:ext cx="8740120" cy="2308324"/>
          </a:xfrm>
          <a:prstGeom prst="rect">
            <a:avLst/>
          </a:prstGeom>
        </p:spPr>
        <p:txBody>
          <a:bodyPr wrap="square">
            <a:spAutoFit/>
          </a:bodyPr>
          <a:lstStyle/>
          <a:p>
            <a:pPr lvl="0" algn="ctr"/>
            <a:r>
              <a:rPr lang="en-US" sz="2400" i="1" dirty="0"/>
              <a:t>All media specialists should review all titles and add them to their</a:t>
            </a:r>
          </a:p>
          <a:p>
            <a:pPr lvl="0" algn="ctr"/>
            <a:r>
              <a:rPr lang="en-US" sz="2400" i="1" dirty="0"/>
              <a:t>collections only if the titles meet the criteria established by District</a:t>
            </a:r>
          </a:p>
          <a:p>
            <a:pPr lvl="0" algn="ctr"/>
            <a:r>
              <a:rPr lang="en-US" sz="2400" i="1" dirty="0"/>
              <a:t>Board Policy and Library Media Center Policy &amp; Procedure</a:t>
            </a:r>
          </a:p>
          <a:p>
            <a:pPr lvl="0" algn="ctr"/>
            <a:r>
              <a:rPr lang="en-US" sz="2400" i="1" dirty="0"/>
              <a:t>guidelines. We recommend that others interested in purchasing these</a:t>
            </a:r>
          </a:p>
          <a:p>
            <a:pPr lvl="0" algn="ctr"/>
            <a:r>
              <a:rPr lang="en-US" sz="2400" i="1" dirty="0"/>
              <a:t>titles read reviews and scan materials to determine the</a:t>
            </a:r>
          </a:p>
          <a:p>
            <a:pPr lvl="0" algn="ctr"/>
            <a:r>
              <a:rPr lang="en-US" sz="2400" i="1" dirty="0"/>
              <a:t>appropriateness for their intended readers.</a:t>
            </a:r>
            <a:endParaRPr lang="en-US" sz="2400" i="1" dirty="0"/>
          </a:p>
        </p:txBody>
      </p:sp>
    </p:spTree>
    <p:extLst>
      <p:ext uri="{BB962C8B-B14F-4D97-AF65-F5344CB8AC3E}">
        <p14:creationId xmlns:p14="http://schemas.microsoft.com/office/powerpoint/2010/main" val="74908931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 name="Wild Bird…"/>
          <p:cNvSpPr txBox="1">
            <a:spLocks noGrp="1"/>
          </p:cNvSpPr>
          <p:nvPr>
            <p:ph type="title"/>
          </p:nvPr>
        </p:nvSpPr>
        <p:spPr>
          <a:xfrm>
            <a:off x="411804" y="1067341"/>
            <a:ext cx="5588000" cy="2317885"/>
          </a:xfrm>
          <a:prstGeom prst="rect">
            <a:avLst/>
          </a:prstGeom>
        </p:spPr>
        <p:txBody>
          <a:bodyPr anchor="t">
            <a:normAutofit fontScale="90000"/>
          </a:bodyPr>
          <a:lstStyle/>
          <a:p>
            <a:r>
              <a:rPr lang="en-US" i="1" dirty="0" smtClean="0"/>
              <a:t>Deep Water</a:t>
            </a:r>
            <a:br>
              <a:rPr lang="en-US" i="1" dirty="0" smtClean="0"/>
            </a:br>
            <a:r>
              <a:rPr lang="en-US" i="1" dirty="0" smtClean="0"/>
              <a:t/>
            </a:r>
            <a:br>
              <a:rPr lang="en-US" i="1" dirty="0" smtClean="0"/>
            </a:br>
            <a:r>
              <a:rPr lang="en-US" dirty="0" smtClean="0"/>
              <a:t>Watt key</a:t>
            </a:r>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301" y="1067341"/>
            <a:ext cx="5446433" cy="7432112"/>
          </a:xfrm>
          <a:prstGeom prst="rect">
            <a:avLst/>
          </a:prstGeom>
        </p:spPr>
      </p:pic>
      <p:sp>
        <p:nvSpPr>
          <p:cNvPr id="2" name="TextBox 1"/>
          <p:cNvSpPr txBox="1"/>
          <p:nvPr/>
        </p:nvSpPr>
        <p:spPr>
          <a:xfrm>
            <a:off x="411804" y="3657600"/>
            <a:ext cx="4802222" cy="3539430"/>
          </a:xfrm>
          <a:prstGeom prst="rect">
            <a:avLst/>
          </a:prstGeom>
          <a:noFill/>
        </p:spPr>
        <p:txBody>
          <a:bodyPr wrap="square" rtlCol="0">
            <a:spAutoFit/>
          </a:bodyPr>
          <a:lstStyle/>
          <a:p>
            <a:r>
              <a:rPr lang="en-US" sz="3200" dirty="0"/>
              <a:t>When a dive off the coast of Alabama goes horribly wrong, twelve-year-old Julie and one of her father's scuba clients struggle to survive after reaching an abandoned oil rig.</a:t>
            </a:r>
          </a:p>
        </p:txBody>
      </p:sp>
    </p:spTree>
    <p:extLst>
      <p:ext uri="{BB962C8B-B14F-4D97-AF65-F5344CB8AC3E}">
        <p14:creationId xmlns:p14="http://schemas.microsoft.com/office/powerpoint/2010/main" val="220626759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04" name="Wild Bird…"/>
          <p:cNvSpPr txBox="1">
            <a:spLocks noGrp="1"/>
          </p:cNvSpPr>
          <p:nvPr>
            <p:ph type="ctrTitle" idx="4294967295"/>
          </p:nvPr>
        </p:nvSpPr>
        <p:spPr>
          <a:xfrm>
            <a:off x="358471" y="1023700"/>
            <a:ext cx="5875506" cy="2079625"/>
          </a:xfrm>
          <a:prstGeom prst="rect">
            <a:avLst/>
          </a:prstGeom>
        </p:spPr>
        <p:txBody>
          <a:bodyPr>
            <a:normAutofit fontScale="90000"/>
          </a:bodyPr>
          <a:lstStyle/>
          <a:p>
            <a:r>
              <a:rPr lang="en-US" i="1" dirty="0" err="1" smtClean="0"/>
              <a:t>Endling</a:t>
            </a:r>
            <a:r>
              <a:rPr lang="en-US" i="1" dirty="0" smtClean="0"/>
              <a:t> : The Last</a:t>
            </a:r>
            <a:br>
              <a:rPr lang="en-US" i="1" dirty="0" smtClean="0"/>
            </a:br>
            <a:r>
              <a:rPr lang="en-US" i="1" dirty="0" smtClean="0"/>
              <a:t/>
            </a:r>
            <a:br>
              <a:rPr lang="en-US" i="1" dirty="0" smtClean="0"/>
            </a:br>
            <a:r>
              <a:rPr lang="en-US" dirty="0" smtClean="0"/>
              <a:t>Katherine Applegate</a:t>
            </a:r>
            <a:endParaRP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8573" y="1529031"/>
            <a:ext cx="4213529" cy="6354831"/>
          </a:xfrm>
          <a:prstGeom prst="rect">
            <a:avLst/>
          </a:prstGeom>
        </p:spPr>
      </p:pic>
      <p:sp>
        <p:nvSpPr>
          <p:cNvPr id="4" name="TextBox 3"/>
          <p:cNvSpPr txBox="1"/>
          <p:nvPr/>
        </p:nvSpPr>
        <p:spPr>
          <a:xfrm>
            <a:off x="642026" y="3424137"/>
            <a:ext cx="5836595" cy="5509200"/>
          </a:xfrm>
          <a:prstGeom prst="rect">
            <a:avLst/>
          </a:prstGeom>
          <a:noFill/>
        </p:spPr>
        <p:txBody>
          <a:bodyPr wrap="square" rtlCol="0">
            <a:spAutoFit/>
          </a:bodyPr>
          <a:lstStyle/>
          <a:p>
            <a:r>
              <a:rPr lang="en-US" sz="3200" dirty="0"/>
              <a:t>Believed to possess mythical powers as the youngest member of her doglike </a:t>
            </a:r>
            <a:r>
              <a:rPr lang="en-US" sz="3200" dirty="0" err="1"/>
              <a:t>dairne</a:t>
            </a:r>
            <a:r>
              <a:rPr lang="en-US" sz="3200" dirty="0"/>
              <a:t> pack, </a:t>
            </a:r>
            <a:r>
              <a:rPr lang="en-US" sz="3200" dirty="0" err="1"/>
              <a:t>Byx</a:t>
            </a:r>
            <a:r>
              <a:rPr lang="en-US" sz="3200" dirty="0"/>
              <a:t> fears she has become the last of her species when her family is hunted to near-extinction, forcing her to band together with a ragtag group of animals and humans who help put into motion events that could trigger war throughout their kingdom.</a:t>
            </a:r>
          </a:p>
        </p:txBody>
      </p:sp>
    </p:spTree>
    <p:extLst>
      <p:ext uri="{BB962C8B-B14F-4D97-AF65-F5344CB8AC3E}">
        <p14:creationId xmlns:p14="http://schemas.microsoft.com/office/powerpoint/2010/main" val="423733658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 name="Wild Bird…"/>
          <p:cNvSpPr txBox="1">
            <a:spLocks noGrp="1"/>
          </p:cNvSpPr>
          <p:nvPr>
            <p:ph type="title"/>
          </p:nvPr>
        </p:nvSpPr>
        <p:spPr>
          <a:xfrm>
            <a:off x="567447" y="853332"/>
            <a:ext cx="5588000" cy="3251740"/>
          </a:xfrm>
          <a:prstGeom prst="rect">
            <a:avLst/>
          </a:prstGeom>
        </p:spPr>
        <p:txBody>
          <a:bodyPr anchor="t"/>
          <a:lstStyle/>
          <a:p>
            <a:r>
              <a:rPr lang="en-US" i="1" dirty="0" smtClean="0"/>
              <a:t>Every Shiny Thing</a:t>
            </a:r>
            <a:br>
              <a:rPr lang="en-US" i="1" dirty="0" smtClean="0"/>
            </a:br>
            <a:r>
              <a:rPr lang="en-US" i="1" dirty="0" smtClean="0"/>
              <a:t/>
            </a:r>
            <a:br>
              <a:rPr lang="en-US" i="1" dirty="0" smtClean="0"/>
            </a:br>
            <a:r>
              <a:rPr lang="en-US" dirty="0" smtClean="0"/>
              <a:t>Cordelia Jensen &amp;</a:t>
            </a:r>
            <a:br>
              <a:rPr lang="en-US" dirty="0" smtClean="0"/>
            </a:br>
            <a:r>
              <a:rPr lang="en-US" dirty="0" smtClean="0"/>
              <a:t>Laurie Morrison</a:t>
            </a:r>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331" y="1291650"/>
            <a:ext cx="4712511" cy="7039128"/>
          </a:xfrm>
          <a:prstGeom prst="rect">
            <a:avLst/>
          </a:prstGeom>
        </p:spPr>
      </p:pic>
      <p:sp>
        <p:nvSpPr>
          <p:cNvPr id="2" name="TextBox 1"/>
          <p:cNvSpPr txBox="1"/>
          <p:nvPr/>
        </p:nvSpPr>
        <p:spPr>
          <a:xfrm>
            <a:off x="894944" y="4494179"/>
            <a:ext cx="5505856" cy="4031873"/>
          </a:xfrm>
          <a:prstGeom prst="rect">
            <a:avLst/>
          </a:prstGeom>
          <a:noFill/>
        </p:spPr>
        <p:txBody>
          <a:bodyPr wrap="square" rtlCol="0">
            <a:spAutoFit/>
          </a:bodyPr>
          <a:lstStyle/>
          <a:p>
            <a:r>
              <a:rPr lang="en-US" sz="3200" dirty="0"/>
              <a:t>When Lauren begins stealing to raise money for autistic kids, like her brother, who don't have her family's resources, she convinces Sierra, a foster child, to help with the Robin Hood scheme, in a story told half in prose and half in verse.</a:t>
            </a:r>
          </a:p>
        </p:txBody>
      </p:sp>
    </p:spTree>
    <p:extLst>
      <p:ext uri="{BB962C8B-B14F-4D97-AF65-F5344CB8AC3E}">
        <p14:creationId xmlns:p14="http://schemas.microsoft.com/office/powerpoint/2010/main" val="3195799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04" name="Wild Bird…"/>
          <p:cNvSpPr txBox="1">
            <a:spLocks noGrp="1"/>
          </p:cNvSpPr>
          <p:nvPr>
            <p:ph type="ctrTitle" idx="4294967295"/>
          </p:nvPr>
        </p:nvSpPr>
        <p:spPr>
          <a:xfrm>
            <a:off x="591935" y="1120977"/>
            <a:ext cx="5875506" cy="2517168"/>
          </a:xfrm>
          <a:prstGeom prst="rect">
            <a:avLst/>
          </a:prstGeom>
        </p:spPr>
        <p:txBody>
          <a:bodyPr>
            <a:normAutofit fontScale="90000"/>
          </a:bodyPr>
          <a:lstStyle/>
          <a:p>
            <a:r>
              <a:rPr lang="en-US" i="1" dirty="0" smtClean="0"/>
              <a:t>Everything else in the universe</a:t>
            </a:r>
            <a:br>
              <a:rPr lang="en-US" i="1" dirty="0" smtClean="0"/>
            </a:br>
            <a:r>
              <a:rPr lang="en-US" i="1" dirty="0" smtClean="0"/>
              <a:t/>
            </a:r>
            <a:br>
              <a:rPr lang="en-US" i="1" dirty="0" smtClean="0"/>
            </a:br>
            <a:r>
              <a:rPr lang="en-US" dirty="0" smtClean="0"/>
              <a:t>Tracy </a:t>
            </a:r>
            <a:r>
              <a:rPr lang="en-US" dirty="0" err="1" smtClean="0"/>
              <a:t>Holczer</a:t>
            </a:r>
            <a:endParaRP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1420" y="1284051"/>
            <a:ext cx="4920033" cy="7380050"/>
          </a:xfrm>
          <a:prstGeom prst="rect">
            <a:avLst/>
          </a:prstGeom>
        </p:spPr>
      </p:pic>
      <p:sp>
        <p:nvSpPr>
          <p:cNvPr id="2" name="TextBox 1"/>
          <p:cNvSpPr txBox="1"/>
          <p:nvPr/>
        </p:nvSpPr>
        <p:spPr>
          <a:xfrm>
            <a:off x="591935" y="4396902"/>
            <a:ext cx="6197971" cy="4524315"/>
          </a:xfrm>
          <a:prstGeom prst="rect">
            <a:avLst/>
          </a:prstGeom>
          <a:noFill/>
        </p:spPr>
        <p:txBody>
          <a:bodyPr wrap="square" rtlCol="0">
            <a:spAutoFit/>
          </a:bodyPr>
          <a:lstStyle/>
          <a:p>
            <a:r>
              <a:rPr lang="en-US" sz="3200" dirty="0"/>
              <a:t>In 1971, twelve-year-old Lucy Rossi's dad returns from Vietnam after losing part of his arm, and her whole family must learn to adjust to a new dynamic, but Lucy's friend Milo unknowingly helps her navigate through this difficult time of fear and uncertainty to realize she is much tougher than she thought.</a:t>
            </a:r>
          </a:p>
        </p:txBody>
      </p:sp>
    </p:spTree>
    <p:extLst>
      <p:ext uri="{BB962C8B-B14F-4D97-AF65-F5344CB8AC3E}">
        <p14:creationId xmlns:p14="http://schemas.microsoft.com/office/powerpoint/2010/main" val="396719329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 name="Wild Bird…"/>
          <p:cNvSpPr txBox="1">
            <a:spLocks noGrp="1"/>
          </p:cNvSpPr>
          <p:nvPr>
            <p:ph type="title"/>
          </p:nvPr>
        </p:nvSpPr>
        <p:spPr>
          <a:xfrm>
            <a:off x="489626" y="950609"/>
            <a:ext cx="5588000" cy="2415162"/>
          </a:xfrm>
          <a:prstGeom prst="rect">
            <a:avLst/>
          </a:prstGeom>
        </p:spPr>
        <p:txBody>
          <a:bodyPr anchor="t"/>
          <a:lstStyle/>
          <a:p>
            <a:r>
              <a:rPr lang="en-US" i="1" dirty="0" smtClean="0"/>
              <a:t>Front desk</a:t>
            </a:r>
            <a:br>
              <a:rPr lang="en-US" i="1" dirty="0" smtClean="0"/>
            </a:br>
            <a:r>
              <a:rPr lang="en-US" i="1" dirty="0" smtClean="0"/>
              <a:t/>
            </a:r>
            <a:br>
              <a:rPr lang="en-US" i="1" dirty="0" smtClean="0"/>
            </a:br>
            <a:r>
              <a:rPr lang="en-US" dirty="0" smtClean="0"/>
              <a:t>Kelly yang</a:t>
            </a:r>
            <a:endParaRP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7700" y="1331878"/>
            <a:ext cx="4836777" cy="7247537"/>
          </a:xfrm>
          <a:prstGeom prst="rect">
            <a:avLst/>
          </a:prstGeom>
        </p:spPr>
      </p:pic>
      <p:sp>
        <p:nvSpPr>
          <p:cNvPr id="4" name="TextBox 3"/>
          <p:cNvSpPr txBox="1"/>
          <p:nvPr/>
        </p:nvSpPr>
        <p:spPr>
          <a:xfrm>
            <a:off x="953311" y="3754877"/>
            <a:ext cx="5486400" cy="4031873"/>
          </a:xfrm>
          <a:prstGeom prst="rect">
            <a:avLst/>
          </a:prstGeom>
          <a:noFill/>
        </p:spPr>
        <p:txBody>
          <a:bodyPr wrap="square" rtlCol="0">
            <a:spAutoFit/>
          </a:bodyPr>
          <a:lstStyle/>
          <a:p>
            <a:r>
              <a:rPr lang="en-US" sz="3200" dirty="0"/>
              <a:t>After emigrating from China, ten-year-old Mia Tang's parents take a job managing a rundown motel, despite the nasty owner, Mr. Yao, who exploits them, while she works the front desk and tries to cope with fitting in at her school.</a:t>
            </a:r>
          </a:p>
        </p:txBody>
      </p:sp>
    </p:spTree>
    <p:extLst>
      <p:ext uri="{BB962C8B-B14F-4D97-AF65-F5344CB8AC3E}">
        <p14:creationId xmlns:p14="http://schemas.microsoft.com/office/powerpoint/2010/main" val="256633558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04" name="Wild Bird…"/>
          <p:cNvSpPr txBox="1">
            <a:spLocks noGrp="1"/>
          </p:cNvSpPr>
          <p:nvPr>
            <p:ph type="ctrTitle" idx="4294967295"/>
          </p:nvPr>
        </p:nvSpPr>
        <p:spPr>
          <a:xfrm>
            <a:off x="455747" y="809691"/>
            <a:ext cx="5875506" cy="2079625"/>
          </a:xfrm>
          <a:prstGeom prst="rect">
            <a:avLst/>
          </a:prstGeom>
        </p:spPr>
        <p:txBody>
          <a:bodyPr>
            <a:normAutofit fontScale="90000"/>
          </a:bodyPr>
          <a:lstStyle/>
          <a:p>
            <a:r>
              <a:rPr lang="en-US" i="1" dirty="0" smtClean="0"/>
              <a:t>Genesis begins again</a:t>
            </a:r>
            <a:br>
              <a:rPr lang="en-US" i="1" dirty="0" smtClean="0"/>
            </a:br>
            <a:r>
              <a:rPr lang="en-US" i="1" dirty="0"/>
              <a:t/>
            </a:r>
            <a:br>
              <a:rPr lang="en-US" i="1" dirty="0"/>
            </a:br>
            <a:r>
              <a:rPr lang="en-US" dirty="0" smtClean="0"/>
              <a:t>Alicia D. </a:t>
            </a:r>
            <a:r>
              <a:rPr lang="en-US" dirty="0" err="1" smtClean="0"/>
              <a:t>williams</a:t>
            </a:r>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930" y="809691"/>
            <a:ext cx="4641546" cy="7038828"/>
          </a:xfrm>
          <a:prstGeom prst="rect">
            <a:avLst/>
          </a:prstGeom>
        </p:spPr>
      </p:pic>
      <p:sp>
        <p:nvSpPr>
          <p:cNvPr id="2" name="TextBox 1"/>
          <p:cNvSpPr txBox="1"/>
          <p:nvPr/>
        </p:nvSpPr>
        <p:spPr>
          <a:xfrm>
            <a:off x="603115" y="3463047"/>
            <a:ext cx="6186791" cy="2554545"/>
          </a:xfrm>
          <a:prstGeom prst="rect">
            <a:avLst/>
          </a:prstGeom>
          <a:noFill/>
        </p:spPr>
        <p:txBody>
          <a:bodyPr wrap="square" rtlCol="0">
            <a:spAutoFit/>
          </a:bodyPr>
          <a:lstStyle/>
          <a:p>
            <a:r>
              <a:rPr lang="en-US" sz="3200" dirty="0"/>
              <a:t>Thirteen-year-old Genesis tries again and again to lighten her black skin, thinking it is the root of her family's troubles, before discovering reasons to love herself as is.</a:t>
            </a:r>
          </a:p>
        </p:txBody>
      </p:sp>
    </p:spTree>
    <p:extLst>
      <p:ext uri="{BB962C8B-B14F-4D97-AF65-F5344CB8AC3E}">
        <p14:creationId xmlns:p14="http://schemas.microsoft.com/office/powerpoint/2010/main" val="222664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 name="Wild Bird…"/>
          <p:cNvSpPr txBox="1">
            <a:spLocks noGrp="1"/>
          </p:cNvSpPr>
          <p:nvPr>
            <p:ph type="title"/>
          </p:nvPr>
        </p:nvSpPr>
        <p:spPr>
          <a:xfrm>
            <a:off x="606358" y="950609"/>
            <a:ext cx="5588000" cy="3193374"/>
          </a:xfrm>
          <a:prstGeom prst="rect">
            <a:avLst/>
          </a:prstGeom>
        </p:spPr>
        <p:txBody>
          <a:bodyPr anchor="t"/>
          <a:lstStyle/>
          <a:p>
            <a:r>
              <a:rPr lang="en-US" i="1" dirty="0" smtClean="0"/>
              <a:t>A Good Kind of Trouble</a:t>
            </a:r>
            <a:br>
              <a:rPr lang="en-US" i="1" dirty="0" smtClean="0"/>
            </a:br>
            <a:r>
              <a:rPr lang="en-US" i="1" dirty="0" smtClean="0"/>
              <a:t/>
            </a:r>
            <a:br>
              <a:rPr lang="en-US" i="1" dirty="0" smtClean="0"/>
            </a:br>
            <a:r>
              <a:rPr lang="en-US" dirty="0" smtClean="0"/>
              <a:t>Lisa Moore </a:t>
            </a:r>
            <a:r>
              <a:rPr lang="en-US" dirty="0" err="1" smtClean="0"/>
              <a:t>Ramée</a:t>
            </a:r>
            <a:endParaRP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8182" y="1319787"/>
            <a:ext cx="4371662" cy="6593326"/>
          </a:xfrm>
          <a:prstGeom prst="rect">
            <a:avLst/>
          </a:prstGeom>
        </p:spPr>
      </p:pic>
      <p:sp>
        <p:nvSpPr>
          <p:cNvPr id="3" name="TextBox 2"/>
          <p:cNvSpPr txBox="1"/>
          <p:nvPr/>
        </p:nvSpPr>
        <p:spPr>
          <a:xfrm>
            <a:off x="856034" y="4616450"/>
            <a:ext cx="5338324" cy="4031873"/>
          </a:xfrm>
          <a:prstGeom prst="rect">
            <a:avLst/>
          </a:prstGeom>
          <a:noFill/>
        </p:spPr>
        <p:txBody>
          <a:bodyPr wrap="square" rtlCol="0">
            <a:spAutoFit/>
          </a:bodyPr>
          <a:lstStyle/>
          <a:p>
            <a:r>
              <a:rPr lang="en-US" sz="3200" dirty="0"/>
              <a:t>S</a:t>
            </a:r>
            <a:r>
              <a:rPr lang="en-US" sz="3200" dirty="0" smtClean="0"/>
              <a:t>trictly </a:t>
            </a:r>
            <a:r>
              <a:rPr lang="en-US" sz="3200" dirty="0"/>
              <a:t>following the rules to pursue her junior-high ambitions, 12-year-old Shayla is forced to choose between her education and her identity when her sister joins the Black Lives Matter movement in the wake of a powerful protest.</a:t>
            </a:r>
          </a:p>
        </p:txBody>
      </p:sp>
    </p:spTree>
    <p:extLst>
      <p:ext uri="{BB962C8B-B14F-4D97-AF65-F5344CB8AC3E}">
        <p14:creationId xmlns:p14="http://schemas.microsoft.com/office/powerpoint/2010/main" val="3471019611"/>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264</TotalTime>
  <Words>1007</Words>
  <Application>Microsoft Office PowerPoint</Application>
  <PresentationFormat>Custom</PresentationFormat>
  <Paragraphs>49</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Helvetica Neue</vt:lpstr>
      <vt:lpstr>Superclarendon</vt:lpstr>
      <vt:lpstr>Tw Cen MT</vt:lpstr>
      <vt:lpstr>Tw Cen MT Condensed</vt:lpstr>
      <vt:lpstr>Wingdings 3</vt:lpstr>
      <vt:lpstr>Integral</vt:lpstr>
      <vt:lpstr>Introducing:</vt:lpstr>
      <vt:lpstr>The benefits of being an octopus  ann braden</vt:lpstr>
      <vt:lpstr>Deep Water  Watt key</vt:lpstr>
      <vt:lpstr>Endling : The Last  Katherine Applegate</vt:lpstr>
      <vt:lpstr>Every Shiny Thing  Cordelia Jensen &amp; Laurie Morrison</vt:lpstr>
      <vt:lpstr>Everything else in the universe  Tracy Holczer</vt:lpstr>
      <vt:lpstr>Front desk  Kelly yang</vt:lpstr>
      <vt:lpstr>Genesis begins again  Alicia D. williams</vt:lpstr>
      <vt:lpstr>A Good Kind of Trouble  Lisa Moore Ramée</vt:lpstr>
      <vt:lpstr>Harbor me  Jacqueline woodson</vt:lpstr>
      <vt:lpstr>I am still alive  kate marshall</vt:lpstr>
      <vt:lpstr>The jigsaw jungle  Kristin levine</vt:lpstr>
      <vt:lpstr>Lifeboat 12  susan hood</vt:lpstr>
      <vt:lpstr>Marcus vega doesn’t speak Spanish  Pablo cartaya</vt:lpstr>
      <vt:lpstr>The miscalculations of lightning girl  stacy mcanulty</vt:lpstr>
      <vt:lpstr>The Night diary  veera hiranandani</vt:lpstr>
      <vt:lpstr>Not if I save you first  ally carter</vt:lpstr>
      <vt:lpstr>The remarkable journey of coyote sunrise  dan gemeinhart</vt:lpstr>
      <vt:lpstr>Shouting at the rain  Lynda mullaly hunt</vt:lpstr>
      <vt:lpstr>Small spaces  Katherine arden</vt:lpstr>
      <vt:lpstr>The unteachables  Gordon Korman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dc:title>
  <dc:creator>Barker, Patricia</dc:creator>
  <cp:lastModifiedBy>Jamie Gregory</cp:lastModifiedBy>
  <cp:revision>14</cp:revision>
  <dcterms:modified xsi:type="dcterms:W3CDTF">2020-01-14T19:25:47Z</dcterms:modified>
</cp:coreProperties>
</file>