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7" r:id="rId14"/>
    <p:sldId id="268" r:id="rId15"/>
    <p:sldId id="269" r:id="rId16"/>
    <p:sldId id="270" r:id="rId17"/>
    <p:sldId id="271" r:id="rId18"/>
    <p:sldId id="272" r:id="rId19"/>
    <p:sldId id="273"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c58a9552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c58a9552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c58a95522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c58a9552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c58a9552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c58a9552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c58a9552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c58a9552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c58a95522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c58a9552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c58a9552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c58a9552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c58a95522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c58a9552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c58a9552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c58a9552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c58a9552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c58a9552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c58a9552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c58a9552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c58a955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c58a955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c58a9552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c58a9552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c58a95522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c58a9552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d8c26b34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d8c26b34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c58a9552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c58a9552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c58a9552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c58a9552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c58a9552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c58a9552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c58a9552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c58a9552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c58a9552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c58a9552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c58a9552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c58a9552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c58a9552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c58a9552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9D2E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37359" y="499248"/>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2020-2021South </a:t>
            </a:r>
            <a:r>
              <a:rPr lang="en" dirty="0"/>
              <a:t>Carolina Picture Book </a:t>
            </a:r>
            <a:r>
              <a:rPr lang="en" dirty="0" smtClean="0"/>
              <a:t>Award </a:t>
            </a:r>
            <a:r>
              <a:rPr lang="en" dirty="0"/>
              <a:t>Nominees</a:t>
            </a:r>
            <a:endParaRPr dirty="0"/>
          </a:p>
        </p:txBody>
      </p:sp>
      <p:sp>
        <p:nvSpPr>
          <p:cNvPr id="55" name="Google Shape;55;p13"/>
          <p:cNvSpPr txBox="1">
            <a:spLocks noGrp="1"/>
          </p:cNvSpPr>
          <p:nvPr>
            <p:ph type="subTitle" idx="1"/>
          </p:nvPr>
        </p:nvSpPr>
        <p:spPr>
          <a:xfrm>
            <a:off x="311700" y="3129775"/>
            <a:ext cx="8520600" cy="1784195"/>
          </a:xfrm>
          <a:prstGeom prst="rect">
            <a:avLst/>
          </a:prstGeom>
        </p:spPr>
        <p:txBody>
          <a:bodyPr spcFirstLastPara="1" wrap="square" lIns="91425" tIns="91425" rIns="91425" bIns="91425" anchor="t" anchorCtr="0">
            <a:noAutofit/>
          </a:bodyPr>
          <a:lstStyle/>
          <a:p>
            <a:pPr marL="0" lvl="0" indent="0"/>
            <a:r>
              <a:rPr lang="en-US" sz="1800" i="1" dirty="0" smtClean="0"/>
              <a:t>All </a:t>
            </a:r>
            <a:r>
              <a:rPr lang="en-US" sz="1800" i="1" dirty="0"/>
              <a:t>media specialists should review all titles and add them to their</a:t>
            </a:r>
          </a:p>
          <a:p>
            <a:pPr marL="0" lvl="0" indent="0"/>
            <a:r>
              <a:rPr lang="en-US" sz="1800" i="1" dirty="0"/>
              <a:t>collections only if the titles meet the criteria established by District</a:t>
            </a:r>
          </a:p>
          <a:p>
            <a:pPr marL="0" lvl="0" indent="0"/>
            <a:r>
              <a:rPr lang="en-US" sz="1800" i="1" dirty="0"/>
              <a:t>Board Policy and Library Media Center Policy &amp; Procedure</a:t>
            </a:r>
          </a:p>
          <a:p>
            <a:pPr marL="0" lvl="0" indent="0"/>
            <a:r>
              <a:rPr lang="en-US" sz="1800" i="1" dirty="0"/>
              <a:t>guidelines. We recommend that others interested in purchasing these</a:t>
            </a:r>
          </a:p>
          <a:p>
            <a:pPr marL="0" lvl="0" indent="0"/>
            <a:r>
              <a:rPr lang="en-US" sz="1800" i="1" dirty="0"/>
              <a:t>titles read reviews and scan materials to determine the</a:t>
            </a:r>
          </a:p>
          <a:p>
            <a:pPr marL="0" lvl="0" indent="0"/>
            <a:r>
              <a:rPr lang="en-US" sz="1800" i="1" dirty="0"/>
              <a:t>appropriateness for their intended readers.</a:t>
            </a:r>
            <a:endParaRPr sz="1800" i="1" dirty="0"/>
          </a:p>
        </p:txBody>
      </p:sp>
      <p:pic>
        <p:nvPicPr>
          <p:cNvPr id="4" name="Google Shape;61;p14"/>
          <p:cNvPicPr preferRelativeResize="0"/>
          <p:nvPr/>
        </p:nvPicPr>
        <p:blipFill>
          <a:blip r:embed="rId3">
            <a:alphaModFix/>
          </a:blip>
          <a:stretch>
            <a:fillRect/>
          </a:stretch>
        </p:blipFill>
        <p:spPr>
          <a:xfrm>
            <a:off x="7365450" y="1615300"/>
            <a:ext cx="1466850" cy="151447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96" y="1851602"/>
            <a:ext cx="2274848" cy="11200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solidFill>
                  <a:srgbClr val="333333"/>
                </a:solidFill>
              </a:rPr>
              <a:t>Love, Z </a:t>
            </a:r>
            <a:r>
              <a:rPr lang="en" b="1" dirty="0">
                <a:solidFill>
                  <a:srgbClr val="333333"/>
                </a:solidFill>
              </a:rPr>
              <a:t>by </a:t>
            </a:r>
            <a:r>
              <a:rPr lang="en" b="1" dirty="0" smtClean="0">
                <a:solidFill>
                  <a:srgbClr val="333333"/>
                </a:solidFill>
              </a:rPr>
              <a:t>Jessie </a:t>
            </a:r>
            <a:r>
              <a:rPr lang="en" b="1" dirty="0">
                <a:solidFill>
                  <a:srgbClr val="333333"/>
                </a:solidFill>
              </a:rPr>
              <a:t>Sima</a:t>
            </a:r>
            <a:endParaRPr b="1" dirty="0">
              <a:solidFill>
                <a:srgbClr val="333333"/>
              </a:solidFill>
            </a:endParaRPr>
          </a:p>
          <a:p>
            <a:pPr marL="0" lvl="0" indent="0" algn="l" rtl="0">
              <a:spcBef>
                <a:spcPts val="1600"/>
              </a:spcBef>
              <a:spcAft>
                <a:spcPts val="1600"/>
              </a:spcAft>
              <a:buNone/>
            </a:pPr>
            <a:r>
              <a:rPr lang="en" dirty="0">
                <a:solidFill>
                  <a:srgbClr val="333333"/>
                </a:solidFill>
              </a:rPr>
              <a:t>A little robot named Z finds a message in a bottle signed, "Love, Beatrice" and, unable to learn what love is from other robots, sets out on a quest to find the answer.</a:t>
            </a:r>
            <a:endParaRPr dirty="0"/>
          </a:p>
        </p:txBody>
      </p:sp>
      <p:pic>
        <p:nvPicPr>
          <p:cNvPr id="117" name="Google Shape;117;p22"/>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18" name="Google Shape;118;p22"/>
          <p:cNvPicPr preferRelativeResize="0"/>
          <p:nvPr/>
        </p:nvPicPr>
        <p:blipFill>
          <a:blip r:embed="rId4">
            <a:alphaModFix/>
          </a:blip>
          <a:stretch>
            <a:fillRect/>
          </a:stretch>
        </p:blipFill>
        <p:spPr>
          <a:xfrm>
            <a:off x="1245284" y="828845"/>
            <a:ext cx="2720916" cy="332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t>The Magician’s Hat </a:t>
            </a:r>
            <a:r>
              <a:rPr lang="en" b="1"/>
              <a:t>by Malcolm Mitchell</a:t>
            </a:r>
            <a:endParaRPr b="1"/>
          </a:p>
          <a:p>
            <a:pPr marL="0" lvl="0" indent="0" algn="l" rtl="0">
              <a:spcBef>
                <a:spcPts val="1600"/>
              </a:spcBef>
              <a:spcAft>
                <a:spcPts val="1600"/>
              </a:spcAft>
              <a:buNone/>
            </a:pPr>
            <a:r>
              <a:rPr lang="en"/>
              <a:t>This is not your typical afternoon at the library -- a magician invites kids to reach into his hat to pull out whatever they find when they dig down deep. Soon -- poof! -- each child comes away with something better than they could've imagined -- a book that helps them become whatever they want to be, and makes their dreams come true through pages and words, and the adventures that follow. But each child can't help but wonder, What's really making the magic happen?</a:t>
            </a:r>
            <a:endParaRPr/>
          </a:p>
        </p:txBody>
      </p:sp>
      <p:pic>
        <p:nvPicPr>
          <p:cNvPr id="124" name="Google Shape;124;p23"/>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25" name="Google Shape;125;p23"/>
          <p:cNvPicPr preferRelativeResize="0"/>
          <p:nvPr/>
        </p:nvPicPr>
        <p:blipFill>
          <a:blip r:embed="rId4">
            <a:alphaModFix/>
          </a:blip>
          <a:stretch>
            <a:fillRect/>
          </a:stretch>
        </p:blipFill>
        <p:spPr>
          <a:xfrm>
            <a:off x="1139128" y="934401"/>
            <a:ext cx="2583425" cy="3297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Misunderstood Shark </a:t>
            </a:r>
            <a:r>
              <a:rPr lang="en" b="1"/>
              <a:t>by Ame Dyckman</a:t>
            </a:r>
            <a:endParaRPr/>
          </a:p>
          <a:p>
            <a:pPr marL="0" lvl="0" indent="0" algn="l" rtl="0">
              <a:spcBef>
                <a:spcPts val="1600"/>
              </a:spcBef>
              <a:spcAft>
                <a:spcPts val="1600"/>
              </a:spcAft>
              <a:buNone/>
            </a:pPr>
            <a:r>
              <a:rPr lang="en"/>
              <a:t>Shark interrupts the filming of Underwater World With Bob, scattering the other creatures (and the audience), but he claims it is all a terrible misunderstanding--that he would never think of eating the fish, the squid, the audience . . . or Bob.</a:t>
            </a:r>
            <a:endParaRPr/>
          </a:p>
        </p:txBody>
      </p:sp>
      <p:pic>
        <p:nvPicPr>
          <p:cNvPr id="180" name="Google Shape;180;p31"/>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81" name="Google Shape;181;p31"/>
          <p:cNvPicPr preferRelativeResize="0"/>
          <p:nvPr/>
        </p:nvPicPr>
        <p:blipFill>
          <a:blip r:embed="rId4">
            <a:alphaModFix/>
          </a:blip>
          <a:stretch>
            <a:fillRect/>
          </a:stretch>
        </p:blipFill>
        <p:spPr>
          <a:xfrm>
            <a:off x="840800" y="964000"/>
            <a:ext cx="2704150" cy="3437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Mixed: A Colorful Story </a:t>
            </a:r>
            <a:r>
              <a:rPr lang="en" b="1"/>
              <a:t>by Arree Chung</a:t>
            </a:r>
            <a:endParaRPr/>
          </a:p>
          <a:p>
            <a:pPr marL="0" lvl="0" indent="0" algn="l" rtl="0">
              <a:spcBef>
                <a:spcPts val="1600"/>
              </a:spcBef>
              <a:spcAft>
                <a:spcPts val="1600"/>
              </a:spcAft>
              <a:buNone/>
            </a:pPr>
            <a:r>
              <a:rPr lang="en"/>
              <a:t>This story of tolerance and acceptance begins with three colors,  Reds, Yellows, and Blues. They all live happily together until a Red says “Reds are the best!” and starts a color dispute about which is best. The colors decide to separate to different parts of the city until, one day, a Yellow and a Blue get together and create and a never-before-seen color-- Green! What ensues is a uniting of different colors to make new ones, creating colorful families and new feeling of harmony. </a:t>
            </a:r>
            <a:endParaRPr/>
          </a:p>
        </p:txBody>
      </p:sp>
      <p:pic>
        <p:nvPicPr>
          <p:cNvPr id="131" name="Google Shape;131;p24"/>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32" name="Google Shape;132;p24"/>
          <p:cNvPicPr preferRelativeResize="0"/>
          <p:nvPr/>
        </p:nvPicPr>
        <p:blipFill>
          <a:blip r:embed="rId4">
            <a:alphaModFix/>
          </a:blip>
          <a:stretch>
            <a:fillRect/>
          </a:stretch>
        </p:blipFill>
        <p:spPr>
          <a:xfrm>
            <a:off x="531800" y="1168025"/>
            <a:ext cx="3372525" cy="2698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Pipsqueaks, Slowpokes and Stinkers: </a:t>
            </a:r>
            <a:r>
              <a:rPr lang="en" b="1" i="1" dirty="0" smtClean="0"/>
              <a:t>Celebrating </a:t>
            </a:r>
            <a:r>
              <a:rPr lang="en" b="1" i="1" dirty="0"/>
              <a:t>Animal Underdogs </a:t>
            </a:r>
            <a:r>
              <a:rPr lang="en" b="1" dirty="0"/>
              <a:t>by Melissa Stewart</a:t>
            </a:r>
            <a:endParaRPr dirty="0"/>
          </a:p>
          <a:p>
            <a:pPr marL="0" lvl="0" indent="0" algn="l" rtl="0">
              <a:spcBef>
                <a:spcPts val="1600"/>
              </a:spcBef>
              <a:spcAft>
                <a:spcPts val="0"/>
              </a:spcAft>
              <a:buNone/>
            </a:pPr>
            <a:r>
              <a:rPr lang="en" dirty="0"/>
              <a:t>A lighthearted look at the surprising traits that help some animals survive - including behaviors of a variety of animals, such as shrews, armadillos, naked mole rats, and okapi.</a:t>
            </a:r>
            <a:endParaRPr dirty="0"/>
          </a:p>
          <a:p>
            <a:pPr marL="0" lvl="0" indent="0" algn="l" rtl="0">
              <a:spcBef>
                <a:spcPts val="1600"/>
              </a:spcBef>
              <a:spcAft>
                <a:spcPts val="1600"/>
              </a:spcAft>
              <a:buNone/>
            </a:pPr>
            <a:r>
              <a:rPr lang="en" dirty="0"/>
              <a:t>Written with a lively, playful voice, Pipsqueaks, Slowpokes, and Stinkers introduces young readers to a variety of ?animal underdogs? and explains how characteristics that might seem like weaknesses are critical for finding food and staying safe in an eat-or-be-eaten world.</a:t>
            </a:r>
            <a:endParaRPr dirty="0"/>
          </a:p>
        </p:txBody>
      </p:sp>
      <p:pic>
        <p:nvPicPr>
          <p:cNvPr id="138" name="Google Shape;138;p25"/>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39" name="Google Shape;139;p25"/>
          <p:cNvPicPr preferRelativeResize="0"/>
          <p:nvPr/>
        </p:nvPicPr>
        <p:blipFill>
          <a:blip r:embed="rId4">
            <a:alphaModFix/>
          </a:blip>
          <a:stretch>
            <a:fillRect/>
          </a:stretch>
        </p:blipFill>
        <p:spPr>
          <a:xfrm>
            <a:off x="1122872" y="993575"/>
            <a:ext cx="3006725" cy="2678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Planting </a:t>
            </a:r>
            <a:r>
              <a:rPr lang="en" b="1" i="1" dirty="0" smtClean="0"/>
              <a:t>Stories: The Life </a:t>
            </a:r>
            <a:r>
              <a:rPr lang="en" b="1" i="1" dirty="0"/>
              <a:t>of </a:t>
            </a:r>
            <a:r>
              <a:rPr lang="en" b="1" i="1" dirty="0" smtClean="0"/>
              <a:t>Librarian </a:t>
            </a:r>
            <a:r>
              <a:rPr lang="en" b="1" i="1" dirty="0"/>
              <a:t>and </a:t>
            </a:r>
            <a:r>
              <a:rPr lang="en" b="1" i="1" dirty="0" smtClean="0"/>
              <a:t>Storyteller </a:t>
            </a:r>
            <a:r>
              <a:rPr lang="en" b="1" i="1" dirty="0"/>
              <a:t>Pura </a:t>
            </a:r>
            <a:r>
              <a:rPr lang="en" b="1" i="1" dirty="0" smtClean="0"/>
              <a:t>Belpr</a:t>
            </a:r>
            <a:r>
              <a:rPr lang="en-US" b="1" i="1" dirty="0" smtClean="0"/>
              <a:t>é</a:t>
            </a:r>
            <a:r>
              <a:rPr lang="en" b="1" i="1" dirty="0" smtClean="0"/>
              <a:t> </a:t>
            </a:r>
            <a:r>
              <a:rPr lang="en" b="1" dirty="0"/>
              <a:t>by Denise </a:t>
            </a:r>
            <a:r>
              <a:rPr lang="en" b="1" dirty="0" smtClean="0"/>
              <a:t>Aldamuy Anika</a:t>
            </a:r>
            <a:endParaRPr dirty="0"/>
          </a:p>
          <a:p>
            <a:pPr marL="0" lvl="0" indent="0" algn="l" rtl="0">
              <a:spcBef>
                <a:spcPts val="1600"/>
              </a:spcBef>
              <a:spcAft>
                <a:spcPts val="1600"/>
              </a:spcAft>
              <a:buNone/>
            </a:pPr>
            <a:r>
              <a:rPr lang="en" dirty="0"/>
              <a:t>Pura Belpre moved to New York City from Puerto Rico and found comfort in the library in her neighborhood. She begins to work there and becomes a storyteller, puppeteer, and a bilingual assistant. Her talent brings her stories to life and cements them in library culture for future generations to discover.</a:t>
            </a:r>
            <a:endParaRPr dirty="0"/>
          </a:p>
        </p:txBody>
      </p:sp>
      <p:pic>
        <p:nvPicPr>
          <p:cNvPr id="145" name="Google Shape;145;p26"/>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46" name="Google Shape;146;p26"/>
          <p:cNvPicPr preferRelativeResize="0"/>
          <p:nvPr/>
        </p:nvPicPr>
        <p:blipFill>
          <a:blip r:embed="rId4">
            <a:alphaModFix/>
          </a:blip>
          <a:stretch>
            <a:fillRect/>
          </a:stretch>
        </p:blipFill>
        <p:spPr>
          <a:xfrm>
            <a:off x="900825" y="152400"/>
            <a:ext cx="3766122"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Remarkably You by </a:t>
            </a:r>
            <a:r>
              <a:rPr lang="en" b="1" dirty="0"/>
              <a:t>Pat </a:t>
            </a:r>
            <a:r>
              <a:rPr lang="en" b="1" dirty="0" smtClean="0"/>
              <a:t>Zietlow Miller</a:t>
            </a:r>
            <a:endParaRPr b="1"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None/>
            </a:pPr>
            <a:r>
              <a:rPr lang="en" dirty="0"/>
              <a:t>Remarkably You is an inspirational manifesto about all of the things--little or small, loud or quiet--that make us who we are.</a:t>
            </a:r>
            <a:endParaRPr dirty="0"/>
          </a:p>
          <a:p>
            <a:pPr marL="0" lvl="0" indent="0" algn="l" rtl="0">
              <a:spcBef>
                <a:spcPts val="1600"/>
              </a:spcBef>
              <a:spcAft>
                <a:spcPts val="1600"/>
              </a:spcAft>
              <a:buNone/>
            </a:pPr>
            <a:r>
              <a:rPr lang="en" dirty="0"/>
              <a:t>With encouraging text by Pat Zietlow Miller and exuberant illustrations by Patrice Barton, readers will delight in all the ways they can be their remarkable selves.</a:t>
            </a:r>
            <a:endParaRPr dirty="0"/>
          </a:p>
        </p:txBody>
      </p:sp>
      <p:pic>
        <p:nvPicPr>
          <p:cNvPr id="152" name="Google Shape;152;p27"/>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53" name="Google Shape;153;p27"/>
          <p:cNvPicPr preferRelativeResize="0"/>
          <p:nvPr/>
        </p:nvPicPr>
        <p:blipFill>
          <a:blip r:embed="rId4">
            <a:alphaModFix/>
          </a:blip>
          <a:stretch>
            <a:fillRect/>
          </a:stretch>
        </p:blipFill>
        <p:spPr>
          <a:xfrm>
            <a:off x="1060950" y="1238325"/>
            <a:ext cx="3016850" cy="3016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The Remember Balloons </a:t>
            </a:r>
            <a:r>
              <a:rPr lang="en" b="1" dirty="0" smtClean="0"/>
              <a:t>by </a:t>
            </a:r>
            <a:r>
              <a:rPr lang="en" b="1" dirty="0"/>
              <a:t>Jessie Oliveros</a:t>
            </a:r>
            <a:endParaRPr dirty="0"/>
          </a:p>
          <a:p>
            <a:pPr marL="0" lvl="0" indent="0" algn="l" rtl="0">
              <a:spcBef>
                <a:spcPts val="1600"/>
              </a:spcBef>
              <a:spcAft>
                <a:spcPts val="1600"/>
              </a:spcAft>
              <a:buNone/>
            </a:pPr>
            <a:r>
              <a:rPr lang="en" dirty="0"/>
              <a:t>James and his grandpa are best friends and share the best memories, which show up in the form of balloons. One by one, grandpa’s balloons begin to float away as his memory fades. Grandpa eventually loses all his balloons, even the ones that are the most important to James. James realizes he has to be the balloon carrier for the both of them and helps bring his grandpa back with the help of some balloons.</a:t>
            </a:r>
            <a:endParaRPr dirty="0"/>
          </a:p>
        </p:txBody>
      </p:sp>
      <p:pic>
        <p:nvPicPr>
          <p:cNvPr id="159" name="Google Shape;159;p28"/>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60" name="Google Shape;160;p28"/>
          <p:cNvPicPr preferRelativeResize="0"/>
          <p:nvPr/>
        </p:nvPicPr>
        <p:blipFill>
          <a:blip r:embed="rId4">
            <a:alphaModFix/>
          </a:blip>
          <a:stretch>
            <a:fillRect/>
          </a:stretch>
        </p:blipFill>
        <p:spPr>
          <a:xfrm>
            <a:off x="1295350" y="1047430"/>
            <a:ext cx="2789200" cy="3377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Rescue &amp; </a:t>
            </a:r>
            <a:r>
              <a:rPr lang="en" b="1" i="1" dirty="0" smtClean="0"/>
              <a:t>Jessica: </a:t>
            </a:r>
            <a:r>
              <a:rPr lang="en" b="1" i="1" dirty="0"/>
              <a:t>a Life-Changing Friendship</a:t>
            </a:r>
            <a:r>
              <a:rPr lang="en" b="1" dirty="0"/>
              <a:t> by Jessica </a:t>
            </a:r>
            <a:r>
              <a:rPr lang="en" b="1" dirty="0" smtClean="0"/>
              <a:t>Kensky and Patrick Downes</a:t>
            </a:r>
            <a:endParaRPr b="1" dirty="0"/>
          </a:p>
          <a:p>
            <a:pPr marL="0" lvl="0" indent="0" algn="l" rtl="0">
              <a:spcBef>
                <a:spcPts val="1600"/>
              </a:spcBef>
              <a:spcAft>
                <a:spcPts val="1600"/>
              </a:spcAft>
              <a:buNone/>
            </a:pPr>
            <a:r>
              <a:rPr lang="en" dirty="0"/>
              <a:t>Story about the relationship between a disabled girl and her black lab service dog is based loosely on Kensky’s own experiences as a double amputee. The author’s note mentions how she and husband Downes were injured in the Boston Marathon bombing in 2013, but readers don’t need to know this to be caught up in the story. The book follows two struggles: that of Rescue, a lab in training as a service dog, and of Jessica, a girl hospitalized by an injury, who must learn to cope with prosthetics, a wheelchair, and a whole new world of challenges.</a:t>
            </a:r>
            <a:endParaRPr dirty="0"/>
          </a:p>
        </p:txBody>
      </p:sp>
      <p:pic>
        <p:nvPicPr>
          <p:cNvPr id="166" name="Google Shape;166;p29"/>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67" name="Google Shape;167;p29"/>
          <p:cNvPicPr preferRelativeResize="0"/>
          <p:nvPr/>
        </p:nvPicPr>
        <p:blipFill rotWithShape="1">
          <a:blip r:embed="rId4">
            <a:alphaModFix/>
          </a:blip>
          <a:srcRect l="10739" t="5659" r="26818" b="3785"/>
          <a:stretch/>
        </p:blipFill>
        <p:spPr>
          <a:xfrm>
            <a:off x="933449" y="1171050"/>
            <a:ext cx="3224725" cy="2995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Shaking Things Up </a:t>
            </a:r>
            <a:r>
              <a:rPr lang="en" b="1"/>
              <a:t>by Susan Hood</a:t>
            </a:r>
            <a:endParaRPr/>
          </a:p>
          <a:p>
            <a:pPr marL="0" lvl="0" indent="0" algn="l" rtl="0">
              <a:spcBef>
                <a:spcPts val="1600"/>
              </a:spcBef>
              <a:spcAft>
                <a:spcPts val="0"/>
              </a:spcAft>
              <a:buNone/>
            </a:pPr>
            <a:r>
              <a:rPr lang="en"/>
              <a:t>In this book of poems, you will find Mary Anning, who was just thirteen when she unearthed a prehistoric fossil. You'll meet Ruby Bridges, the brave six year old who helped end segregation in the South. And Maya Lin, who at twenty-one won a competition to create a war memorial, and then had to appear before Congress to defend her right to create.</a:t>
            </a:r>
            <a:endParaRPr/>
          </a:p>
          <a:p>
            <a:pPr marL="0" lvl="0" indent="0" algn="l" rtl="0">
              <a:spcBef>
                <a:spcPts val="1600"/>
              </a:spcBef>
              <a:spcAft>
                <a:spcPts val="1600"/>
              </a:spcAft>
              <a:buNone/>
            </a:pPr>
            <a:r>
              <a:rPr lang="en"/>
              <a:t>And those are just a few of the young women included in this book. This poetry collection was written, illustrated, edited, and designed by women and includes an author's note, a timeline, and additional resources.</a:t>
            </a:r>
            <a:endParaRPr/>
          </a:p>
        </p:txBody>
      </p:sp>
      <p:pic>
        <p:nvPicPr>
          <p:cNvPr id="173" name="Google Shape;173;p30"/>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74" name="Google Shape;174;p30"/>
          <p:cNvPicPr preferRelativeResize="0"/>
          <p:nvPr/>
        </p:nvPicPr>
        <p:blipFill>
          <a:blip r:embed="rId4">
            <a:alphaModFix/>
          </a:blip>
          <a:stretch>
            <a:fillRect/>
          </a:stretch>
        </p:blipFill>
        <p:spPr>
          <a:xfrm>
            <a:off x="1401725" y="746025"/>
            <a:ext cx="2666500" cy="343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323400" y="1731975"/>
            <a:ext cx="46167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smtClean="0"/>
              <a:t>Alma </a:t>
            </a:r>
            <a:r>
              <a:rPr lang="en" b="1" i="1" dirty="0"/>
              <a:t>and How She Got Her Name </a:t>
            </a:r>
            <a:r>
              <a:rPr lang="en" b="1" dirty="0"/>
              <a:t>by Juana Martinez-Neal</a:t>
            </a:r>
            <a:endParaRPr b="1" dirty="0"/>
          </a:p>
          <a:p>
            <a:pPr marL="0" lvl="0" indent="0" algn="l" rtl="0">
              <a:spcBef>
                <a:spcPts val="1600"/>
              </a:spcBef>
              <a:spcAft>
                <a:spcPts val="0"/>
              </a:spcAft>
              <a:buClr>
                <a:schemeClr val="dk1"/>
              </a:buClr>
              <a:buSzPts val="1100"/>
              <a:buFont typeface="Arial"/>
              <a:buNone/>
            </a:pPr>
            <a:r>
              <a:rPr lang="en" dirty="0"/>
              <a:t>What’s in a name: For one little girl, her very long name tells the vibrant story of </a:t>
            </a:r>
            <a:r>
              <a:rPr lang="en" dirty="0" smtClean="0"/>
              <a:t>where</a:t>
            </a:r>
            <a:r>
              <a:rPr lang="en" dirty="0"/>
              <a:t> </a:t>
            </a:r>
            <a:r>
              <a:rPr lang="en" dirty="0" smtClean="0"/>
              <a:t>she </a:t>
            </a:r>
            <a:r>
              <a:rPr lang="en" dirty="0"/>
              <a:t>came from and who she may one day be. How did Alma Sofia Esperanza Jose </a:t>
            </a:r>
            <a:r>
              <a:rPr lang="en" dirty="0" smtClean="0"/>
              <a:t>Pura</a:t>
            </a:r>
            <a:r>
              <a:rPr lang="en" dirty="0"/>
              <a:t> </a:t>
            </a:r>
            <a:r>
              <a:rPr lang="en" dirty="0" smtClean="0"/>
              <a:t>Candela </a:t>
            </a:r>
            <a:r>
              <a:rPr lang="en" dirty="0"/>
              <a:t>end up with such a long name? As daddy tells the story of her many </a:t>
            </a:r>
            <a:r>
              <a:rPr lang="en" dirty="0" smtClean="0"/>
              <a:t>names,</a:t>
            </a:r>
            <a:r>
              <a:rPr lang="en" dirty="0"/>
              <a:t> </a:t>
            </a:r>
            <a:r>
              <a:rPr lang="en" dirty="0" smtClean="0"/>
              <a:t>Alma </a:t>
            </a:r>
            <a:r>
              <a:rPr lang="en" dirty="0"/>
              <a:t>can almost feel herself growing into them!</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61" name="Google Shape;61;p14"/>
          <p:cNvPicPr preferRelativeResize="0"/>
          <p:nvPr/>
        </p:nvPicPr>
        <p:blipFill>
          <a:blip r:embed="rId3">
            <a:alphaModFix/>
          </a:blip>
          <a:stretch>
            <a:fillRect/>
          </a:stretch>
        </p:blipFill>
        <p:spPr>
          <a:xfrm>
            <a:off x="5660725" y="160288"/>
            <a:ext cx="1466850" cy="1514475"/>
          </a:xfrm>
          <a:prstGeom prst="rect">
            <a:avLst/>
          </a:prstGeom>
          <a:noFill/>
          <a:ln>
            <a:noFill/>
          </a:ln>
        </p:spPr>
      </p:pic>
      <p:pic>
        <p:nvPicPr>
          <p:cNvPr id="62" name="Google Shape;62;p14"/>
          <p:cNvPicPr preferRelativeResize="0"/>
          <p:nvPr/>
        </p:nvPicPr>
        <p:blipFill>
          <a:blip r:embed="rId4">
            <a:alphaModFix/>
          </a:blip>
          <a:stretch>
            <a:fillRect/>
          </a:stretch>
        </p:blipFill>
        <p:spPr>
          <a:xfrm>
            <a:off x="787300" y="1118688"/>
            <a:ext cx="2906125" cy="2906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Sleepy, the </a:t>
            </a:r>
            <a:r>
              <a:rPr lang="en" b="1" i="1" dirty="0" smtClean="0"/>
              <a:t>Goodnight </a:t>
            </a:r>
            <a:r>
              <a:rPr lang="en" b="1" i="1" dirty="0"/>
              <a:t>Buddy </a:t>
            </a:r>
            <a:r>
              <a:rPr lang="en" b="1" dirty="0"/>
              <a:t>by Drew </a:t>
            </a:r>
            <a:r>
              <a:rPr lang="en" b="1" dirty="0" smtClean="0"/>
              <a:t>Daywalt</a:t>
            </a:r>
            <a:endParaRPr b="1" dirty="0"/>
          </a:p>
          <a:p>
            <a:pPr marL="0" lvl="0" indent="0" algn="l" rtl="0">
              <a:spcBef>
                <a:spcPts val="1600"/>
              </a:spcBef>
              <a:spcAft>
                <a:spcPts val="0"/>
              </a:spcAft>
              <a:buClr>
                <a:schemeClr val="dk1"/>
              </a:buClr>
              <a:buSzPts val="1100"/>
              <a:buFont typeface="Arial"/>
              <a:buNone/>
            </a:pPr>
            <a:r>
              <a:rPr lang="en" dirty="0"/>
              <a:t>Roderick hates going to bed, and he asks for everything he can think of to try and stay up. His parents present him with a goodnight buddy to help him sleep. Bad idea! Sleepy, the Goodnight Buddy keeps Roderick awake with all kinds of distractions from witches in the closet, to brushing his teeth. Roderick grows very frustrated as he wonders if he will ever get to sleep!</a:t>
            </a:r>
            <a:endParaRPr dirty="0"/>
          </a:p>
          <a:p>
            <a:pPr marL="0" lvl="0" indent="0" algn="l" rtl="0">
              <a:spcBef>
                <a:spcPts val="1600"/>
              </a:spcBef>
              <a:spcAft>
                <a:spcPts val="1600"/>
              </a:spcAft>
              <a:buNone/>
            </a:pPr>
            <a:endParaRPr dirty="0"/>
          </a:p>
        </p:txBody>
      </p:sp>
      <p:pic>
        <p:nvPicPr>
          <p:cNvPr id="187" name="Google Shape;187;p32"/>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88" name="Google Shape;188;p32"/>
          <p:cNvPicPr preferRelativeResize="0"/>
          <p:nvPr/>
        </p:nvPicPr>
        <p:blipFill>
          <a:blip r:embed="rId4">
            <a:alphaModFix/>
          </a:blip>
          <a:stretch>
            <a:fillRect/>
          </a:stretch>
        </p:blipFill>
        <p:spPr>
          <a:xfrm>
            <a:off x="1130674" y="859137"/>
            <a:ext cx="2778700" cy="3425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body" idx="1"/>
          </p:nvPr>
        </p:nvSpPr>
        <p:spPr>
          <a:xfrm>
            <a:off x="4572000" y="1731975"/>
            <a:ext cx="436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We Don’t Eat Our Classmates </a:t>
            </a:r>
            <a:r>
              <a:rPr lang="en" b="1" dirty="0"/>
              <a:t>by Ryan </a:t>
            </a:r>
            <a:r>
              <a:rPr lang="en" b="1" dirty="0" smtClean="0"/>
              <a:t>T. Higgins</a:t>
            </a:r>
            <a:endParaRPr b="1" dirty="0"/>
          </a:p>
          <a:p>
            <a:pPr marL="0" lvl="0" indent="0" algn="l" rtl="0">
              <a:spcBef>
                <a:spcPts val="1600"/>
              </a:spcBef>
              <a:spcAft>
                <a:spcPts val="1600"/>
              </a:spcAft>
              <a:buNone/>
            </a:pPr>
            <a:r>
              <a:rPr lang="en" dirty="0"/>
              <a:t>The first day of school is coming, and Penelope, an orange T. rex with the air of a squishy stuffed animal, is nervous about making friends. But her lunch of 300 sandwiches is packed, and her backpack, featuring delicious ponies, is ready to go. Sensing a theme? Penelope thinks with her stomach—a trait that gets her into trouble when she discovers that her classroom is populated entirely by tasty, tasty children. Penelope promptly eats them all. She spits them out, but it’s a little hard to make friends after that. Her dad tries to explain why people don’t like being eaten, but it’s not until Penelope makes a lonely attempt to befriend the classroom goldfish that she truly understands.</a:t>
            </a:r>
            <a:endParaRPr dirty="0"/>
          </a:p>
        </p:txBody>
      </p:sp>
      <p:pic>
        <p:nvPicPr>
          <p:cNvPr id="194" name="Google Shape;194;p33"/>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95" name="Google Shape;195;p33"/>
          <p:cNvPicPr preferRelativeResize="0"/>
          <p:nvPr/>
        </p:nvPicPr>
        <p:blipFill>
          <a:blip r:embed="rId4">
            <a:alphaModFix/>
          </a:blip>
          <a:stretch>
            <a:fillRect/>
          </a:stretch>
        </p:blipFill>
        <p:spPr>
          <a:xfrm>
            <a:off x="582542" y="1245228"/>
            <a:ext cx="3894875" cy="2943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4"/>
          <p:cNvSpPr txBox="1">
            <a:spLocks noGrp="1"/>
          </p:cNvSpPr>
          <p:nvPr>
            <p:ph type="body" idx="1"/>
          </p:nvPr>
        </p:nvSpPr>
        <p:spPr>
          <a:xfrm>
            <a:off x="311700" y="1389600"/>
            <a:ext cx="8487600" cy="317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1"/>
                </a:solidFill>
              </a:rPr>
              <a:t>Credits</a:t>
            </a:r>
            <a:endParaRPr>
              <a:solidFill>
                <a:schemeClr val="dk1"/>
              </a:solidFill>
            </a:endParaRPr>
          </a:p>
          <a:p>
            <a:pPr marL="0" lvl="0" indent="0" algn="ctr" rtl="0">
              <a:spcBef>
                <a:spcPts val="1600"/>
              </a:spcBef>
              <a:spcAft>
                <a:spcPts val="0"/>
              </a:spcAft>
              <a:buNone/>
            </a:pPr>
            <a:r>
              <a:rPr lang="en"/>
              <a:t>Photos: GoodReads.com</a:t>
            </a:r>
            <a:endParaRPr/>
          </a:p>
          <a:p>
            <a:pPr marL="0" lvl="0" indent="0" algn="ctr" rtl="0">
              <a:spcBef>
                <a:spcPts val="1600"/>
              </a:spcBef>
              <a:spcAft>
                <a:spcPts val="1600"/>
              </a:spcAft>
              <a:buNone/>
            </a:pPr>
            <a:r>
              <a:rPr lang="en"/>
              <a:t>Synopsis: 2019-20 SCASL PBA committee, publishers via Follett titlewave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4649850" y="1731975"/>
            <a:ext cx="42903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Born to Ride: A Story About Bicycle Face </a:t>
            </a:r>
            <a:r>
              <a:rPr lang="en" b="1"/>
              <a:t>by Larissa Theule</a:t>
            </a:r>
            <a:endParaRPr b="1"/>
          </a:p>
          <a:p>
            <a:pPr marL="0" lvl="0" indent="0" algn="l" rtl="0">
              <a:spcBef>
                <a:spcPts val="0"/>
              </a:spcBef>
              <a:spcAft>
                <a:spcPts val="0"/>
              </a:spcAft>
              <a:buClr>
                <a:schemeClr val="dk1"/>
              </a:buClr>
              <a:buSzPts val="1100"/>
              <a:buFont typeface="Arial"/>
              <a:buNone/>
            </a:pPr>
            <a:endParaRPr sz="1000" b="1"/>
          </a:p>
          <a:p>
            <a:pPr marL="0" lvl="0" indent="0" algn="l" rtl="0">
              <a:spcBef>
                <a:spcPts val="0"/>
              </a:spcBef>
              <a:spcAft>
                <a:spcPts val="0"/>
              </a:spcAft>
              <a:buClr>
                <a:schemeClr val="dk1"/>
              </a:buClr>
              <a:buSzPts val="1100"/>
              <a:buFont typeface="Arial"/>
              <a:buNone/>
            </a:pPr>
            <a:r>
              <a:rPr lang="en"/>
              <a:t>Louise Belinda Bellflower lives in Rochester, New York, in 1896. She spends her days playing with her brother, Joe. But Joe gets to ride a bicycle, and Louise Belinda doesn’t. In fact, Joe issues a solemn warning: If girls ride bikes, their faces will get so scrunched up, eyes bulging from the effort of balancing, that they’ll get stuck that way FOREVER! Louise Belinda strikes out to discover the truth about this so-called “bicycle face.” Set against the backdrop of the women’s suffrage movement, Born to Ride is the story of one girl’s courageous quest to prove that she can do everything the boys can do, while capturing the universal freedom and accomplishment children experience when riding a bike.</a:t>
            </a:r>
            <a:endParaRPr/>
          </a:p>
          <a:p>
            <a:pPr marL="0" lvl="0" indent="0" algn="l" rtl="0">
              <a:spcBef>
                <a:spcPts val="1600"/>
              </a:spcBef>
              <a:spcAft>
                <a:spcPts val="1600"/>
              </a:spcAft>
              <a:buNone/>
            </a:pPr>
            <a:endParaRPr/>
          </a:p>
        </p:txBody>
      </p:sp>
      <p:pic>
        <p:nvPicPr>
          <p:cNvPr id="68" name="Google Shape;68;p15"/>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69" name="Google Shape;69;p15"/>
          <p:cNvPicPr preferRelativeResize="0"/>
          <p:nvPr/>
        </p:nvPicPr>
        <p:blipFill>
          <a:blip r:embed="rId4">
            <a:alphaModFix/>
          </a:blip>
          <a:stretch>
            <a:fillRect/>
          </a:stretch>
        </p:blipFill>
        <p:spPr>
          <a:xfrm>
            <a:off x="1018175" y="1258050"/>
            <a:ext cx="2811575" cy="3448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Brave </a:t>
            </a:r>
            <a:r>
              <a:rPr lang="en" b="1" i="1" dirty="0" smtClean="0"/>
              <a:t>Ballerina: The </a:t>
            </a:r>
            <a:r>
              <a:rPr lang="en" b="1" i="1" dirty="0"/>
              <a:t>Story of Janet Collins </a:t>
            </a:r>
            <a:r>
              <a:rPr lang="en" b="1" dirty="0"/>
              <a:t>by Michelle Meadows</a:t>
            </a:r>
            <a:endParaRPr dirty="0"/>
          </a:p>
          <a:p>
            <a:pPr marL="0" lvl="0" indent="0" algn="l" rtl="0">
              <a:spcBef>
                <a:spcPts val="0"/>
              </a:spcBef>
              <a:spcAft>
                <a:spcPts val="0"/>
              </a:spcAft>
              <a:buClr>
                <a:schemeClr val="dk1"/>
              </a:buClr>
              <a:buSzPts val="1100"/>
              <a:buFont typeface="Arial"/>
              <a:buNone/>
            </a:pPr>
            <a:r>
              <a:rPr lang="en" dirty="0"/>
              <a:t>This biography describes the life of Janet Collins. Janet Collins was the first African American prima ballerina in the Metropolitan Opera House. She danced in the 1930s and 1940s. The story is told in rhyming couplets, with only a few lines of text on each page. The illustrations start with Janet as a little girl and finish with her taking her bow from the stage of the Opera House.</a:t>
            </a:r>
            <a:endParaRPr dirty="0"/>
          </a:p>
          <a:p>
            <a:pPr marL="0" lvl="0" indent="0" algn="l" rtl="0">
              <a:spcBef>
                <a:spcPts val="1600"/>
              </a:spcBef>
              <a:spcAft>
                <a:spcPts val="1600"/>
              </a:spcAft>
              <a:buNone/>
            </a:pPr>
            <a:endParaRPr dirty="0"/>
          </a:p>
        </p:txBody>
      </p:sp>
      <p:pic>
        <p:nvPicPr>
          <p:cNvPr id="75" name="Google Shape;75;p16"/>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76" name="Google Shape;76;p16"/>
          <p:cNvPicPr preferRelativeResize="0"/>
          <p:nvPr/>
        </p:nvPicPr>
        <p:blipFill>
          <a:blip r:embed="rId4">
            <a:alphaModFix/>
          </a:blip>
          <a:stretch>
            <a:fillRect/>
          </a:stretch>
        </p:blipFill>
        <p:spPr>
          <a:xfrm>
            <a:off x="804175" y="647831"/>
            <a:ext cx="2675275" cy="344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Can I Be Your Dog? </a:t>
            </a:r>
            <a:r>
              <a:rPr lang="en" b="1" dirty="0"/>
              <a:t>b</a:t>
            </a:r>
            <a:r>
              <a:rPr lang="en" b="1" dirty="0" smtClean="0"/>
              <a:t>y </a:t>
            </a:r>
            <a:r>
              <a:rPr lang="en" b="1" dirty="0"/>
              <a:t>Troy Cummings</a:t>
            </a:r>
            <a:endParaRPr dirty="0"/>
          </a:p>
          <a:p>
            <a:pPr marL="0" lvl="0" indent="0" algn="l" rtl="0">
              <a:spcBef>
                <a:spcPts val="1600"/>
              </a:spcBef>
              <a:spcAft>
                <a:spcPts val="1600"/>
              </a:spcAft>
              <a:buNone/>
            </a:pPr>
            <a:r>
              <a:rPr lang="en" dirty="0"/>
              <a:t>Arfy, an optimistic mutt who sleeps in a cardboard box in the alley, writes a series of amusing letters aimed at finding himself a new home. First, he sends notes to the family in a cheerful-looking house and to the butcher. He brags to the fire department that he knows his way around a fire hydrant. He offers to guard the junkyard. He even tries a smelly, tumbledown house. After a series of rejections, he receives an unexpected offer from the mail carrier who delivered his letters. Will he be her friend through “snow, rain, heat, or gloom of night?” Yes.</a:t>
            </a:r>
            <a:endParaRPr dirty="0"/>
          </a:p>
        </p:txBody>
      </p:sp>
      <p:pic>
        <p:nvPicPr>
          <p:cNvPr id="82" name="Google Shape;82;p17"/>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83" name="Google Shape;83;p17"/>
          <p:cNvPicPr preferRelativeResize="0"/>
          <p:nvPr/>
        </p:nvPicPr>
        <p:blipFill>
          <a:blip r:embed="rId4">
            <a:alphaModFix/>
          </a:blip>
          <a:stretch>
            <a:fillRect/>
          </a:stretch>
        </p:blipFill>
        <p:spPr>
          <a:xfrm>
            <a:off x="1150474" y="1152100"/>
            <a:ext cx="3179400" cy="317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The Day You Begin </a:t>
            </a:r>
            <a:r>
              <a:rPr lang="en" b="1" dirty="0" smtClean="0"/>
              <a:t>by </a:t>
            </a:r>
            <a:r>
              <a:rPr lang="en" b="1" dirty="0"/>
              <a:t>Jacqueline Woodson</a:t>
            </a:r>
            <a:endParaRPr b="1" dirty="0"/>
          </a:p>
          <a:p>
            <a:pPr marL="0" lvl="0" indent="0" algn="l" rtl="0">
              <a:spcBef>
                <a:spcPts val="1600"/>
              </a:spcBef>
              <a:spcAft>
                <a:spcPts val="1600"/>
              </a:spcAft>
              <a:buNone/>
            </a:pPr>
            <a:r>
              <a:rPr lang="en" dirty="0"/>
              <a:t>James and his grandpa are best friends and share the best memories, which show up in the form of balloons. One by one, grandpa’s balloons begin to float away as his memory fades. Grandpa eventually loses all his balloons, even the ones that are the most important to James. James realizes he has to be the balloon carrier for the both of them and helps bring his grandpa back with the help of some balloons.</a:t>
            </a:r>
            <a:endParaRPr dirty="0"/>
          </a:p>
        </p:txBody>
      </p:sp>
      <p:pic>
        <p:nvPicPr>
          <p:cNvPr id="89" name="Google Shape;89;p18"/>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90" name="Google Shape;90;p18"/>
          <p:cNvPicPr preferRelativeResize="0"/>
          <p:nvPr/>
        </p:nvPicPr>
        <p:blipFill>
          <a:blip r:embed="rId4">
            <a:alphaModFix/>
          </a:blip>
          <a:stretch>
            <a:fillRect/>
          </a:stretch>
        </p:blipFill>
        <p:spPr>
          <a:xfrm>
            <a:off x="1401325" y="741800"/>
            <a:ext cx="2985775" cy="347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dirty="0"/>
              <a:t>Friends Stick Together </a:t>
            </a:r>
            <a:r>
              <a:rPr lang="en" b="1" dirty="0"/>
              <a:t>by Hannah </a:t>
            </a:r>
            <a:r>
              <a:rPr lang="en" b="1" dirty="0" smtClean="0"/>
              <a:t>E. Harrison</a:t>
            </a:r>
            <a:endParaRPr dirty="0"/>
          </a:p>
          <a:p>
            <a:pPr marL="0" lvl="0" indent="0" algn="l" rtl="0">
              <a:spcBef>
                <a:spcPts val="1600"/>
              </a:spcBef>
              <a:spcAft>
                <a:spcPts val="1600"/>
              </a:spcAft>
              <a:buNone/>
            </a:pPr>
            <a:r>
              <a:rPr lang="en" dirty="0"/>
              <a:t>Rupert is a rhinoceros of refined sensibilities. Levi, the new tickbird in class, is not. He burps the alphabet, tells corny jokes, and does really embarrassing air guitar solos. Worse, he lands right on Rupert and is determined to be Rupert's symbiotic best pal! Rupert wants him gone. But when Levi finally does bug off, Rupert finds the peace and quiet a little boring. It turns out, Rupert could really use a friend like Levi.</a:t>
            </a:r>
            <a:endParaRPr dirty="0"/>
          </a:p>
        </p:txBody>
      </p:sp>
      <p:pic>
        <p:nvPicPr>
          <p:cNvPr id="96" name="Google Shape;96;p19"/>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97" name="Google Shape;97;p19"/>
          <p:cNvPicPr preferRelativeResize="0"/>
          <p:nvPr/>
        </p:nvPicPr>
        <p:blipFill>
          <a:blip r:embed="rId4">
            <a:alphaModFix/>
          </a:blip>
          <a:stretch>
            <a:fillRect/>
          </a:stretch>
        </p:blipFill>
        <p:spPr>
          <a:xfrm>
            <a:off x="962075" y="1085050"/>
            <a:ext cx="3106675" cy="310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body" idx="1"/>
          </p:nvPr>
        </p:nvSpPr>
        <p:spPr>
          <a:xfrm>
            <a:off x="5191275" y="1731975"/>
            <a:ext cx="3748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Giraffe Problems </a:t>
            </a:r>
            <a:r>
              <a:rPr lang="en" b="1" dirty="0"/>
              <a:t>by </a:t>
            </a:r>
            <a:r>
              <a:rPr lang="en" b="1" dirty="0" smtClean="0"/>
              <a:t>Jory John</a:t>
            </a:r>
            <a:endParaRPr b="1" dirty="0"/>
          </a:p>
          <a:p>
            <a:pPr marL="0" lvl="0" indent="0" algn="l" rtl="0">
              <a:spcBef>
                <a:spcPts val="1600"/>
              </a:spcBef>
              <a:spcAft>
                <a:spcPts val="1600"/>
              </a:spcAft>
              <a:buNone/>
            </a:pPr>
            <a:r>
              <a:rPr lang="en" dirty="0"/>
              <a:t>Edward the Giraffe feels funny about his neck. He tries to cover it up with ties and scarves. He envies other animals with different necks. He even thinks other animals are staring at his neck. Fortunately a friendly turtle named Cyrus finds Edward and asks the giraffe for help reaching a banana up high. Edward saves the day for Cyrus and the two friends decide that Edward’s neck can have its advantages.</a:t>
            </a:r>
            <a:endParaRPr dirty="0"/>
          </a:p>
        </p:txBody>
      </p:sp>
      <p:pic>
        <p:nvPicPr>
          <p:cNvPr id="103" name="Google Shape;103;p20"/>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04" name="Google Shape;104;p20"/>
          <p:cNvPicPr preferRelativeResize="0"/>
          <p:nvPr/>
        </p:nvPicPr>
        <p:blipFill>
          <a:blip r:embed="rId4">
            <a:alphaModFix/>
          </a:blip>
          <a:stretch>
            <a:fillRect/>
          </a:stretch>
        </p:blipFill>
        <p:spPr>
          <a:xfrm>
            <a:off x="732500" y="229071"/>
            <a:ext cx="3319725" cy="4220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4727475" y="1731975"/>
            <a:ext cx="42126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Hidden Figures: The True Story of Four Black Women and the Space Race </a:t>
            </a:r>
            <a:r>
              <a:rPr lang="en" b="1"/>
              <a:t>by Margot Lee Shetterly</a:t>
            </a:r>
            <a:endParaRPr/>
          </a:p>
          <a:p>
            <a:pPr marL="0" lvl="0" indent="0" algn="l" rtl="0">
              <a:spcBef>
                <a:spcPts val="1600"/>
              </a:spcBef>
              <a:spcAft>
                <a:spcPts val="1600"/>
              </a:spcAft>
              <a:buNone/>
            </a:pPr>
            <a:r>
              <a:rPr lang="en"/>
              <a:t>This story tells about the contributions of Christine Darden, Dorothy Vaughan, Katherine Johnson, and Mary Jackson to the United States Space program. The refrain “they were good at math. Really good.” is repeated throughout the text. This story pointedly states how women and African Americans were not allowed to do certain things because of their gender or race. Shetterly does a good job of integrating the specific stories of women into broader US and world history of the 1950s. A timeline, glossary and author’s note in the back of the book add meaningful background knowledge to the story.</a:t>
            </a:r>
            <a:endParaRPr/>
          </a:p>
        </p:txBody>
      </p:sp>
      <p:pic>
        <p:nvPicPr>
          <p:cNvPr id="110" name="Google Shape;110;p21"/>
          <p:cNvPicPr preferRelativeResize="0"/>
          <p:nvPr/>
        </p:nvPicPr>
        <p:blipFill>
          <a:blip r:embed="rId3">
            <a:alphaModFix/>
          </a:blip>
          <a:stretch>
            <a:fillRect/>
          </a:stretch>
        </p:blipFill>
        <p:spPr>
          <a:xfrm>
            <a:off x="5939400" y="88613"/>
            <a:ext cx="1466850" cy="1514475"/>
          </a:xfrm>
          <a:prstGeom prst="rect">
            <a:avLst/>
          </a:prstGeom>
          <a:noFill/>
          <a:ln>
            <a:noFill/>
          </a:ln>
        </p:spPr>
      </p:pic>
      <p:pic>
        <p:nvPicPr>
          <p:cNvPr id="111" name="Google Shape;111;p21"/>
          <p:cNvPicPr preferRelativeResize="0"/>
          <p:nvPr/>
        </p:nvPicPr>
        <p:blipFill>
          <a:blip r:embed="rId4">
            <a:alphaModFix/>
          </a:blip>
          <a:stretch>
            <a:fillRect/>
          </a:stretch>
        </p:blipFill>
        <p:spPr>
          <a:xfrm>
            <a:off x="823950" y="649351"/>
            <a:ext cx="3220125" cy="3933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2002</Words>
  <Application>Microsoft Office PowerPoint</Application>
  <PresentationFormat>On-screen Show (16:9)</PresentationFormat>
  <Paragraphs>55</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 Light</vt:lpstr>
      <vt:lpstr>2020-2021South Carolina Picture Book Award Nominees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Picture Book Award Nominees</dc:title>
  <cp:lastModifiedBy>Jamie Gregory</cp:lastModifiedBy>
  <cp:revision>4</cp:revision>
  <dcterms:modified xsi:type="dcterms:W3CDTF">2020-01-14T18:45:48Z</dcterms:modified>
</cp:coreProperties>
</file>